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37" r:id="rId2"/>
    <p:sldId id="465" r:id="rId3"/>
    <p:sldId id="466" r:id="rId4"/>
    <p:sldId id="418" r:id="rId5"/>
    <p:sldId id="503" r:id="rId6"/>
    <p:sldId id="467" r:id="rId7"/>
    <p:sldId id="469" r:id="rId8"/>
    <p:sldId id="470" r:id="rId9"/>
    <p:sldId id="444" r:id="rId10"/>
    <p:sldId id="354" r:id="rId11"/>
    <p:sldId id="398" r:id="rId12"/>
    <p:sldId id="471" r:id="rId13"/>
    <p:sldId id="472" r:id="rId14"/>
    <p:sldId id="474" r:id="rId15"/>
    <p:sldId id="475" r:id="rId16"/>
    <p:sldId id="476" r:id="rId17"/>
    <p:sldId id="477" r:id="rId18"/>
    <p:sldId id="499" r:id="rId19"/>
    <p:sldId id="459" r:id="rId20"/>
    <p:sldId id="460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6" r:id="rId29"/>
    <p:sldId id="487" r:id="rId30"/>
    <p:sldId id="505" r:id="rId31"/>
    <p:sldId id="436" r:id="rId32"/>
    <p:sldId id="488" r:id="rId33"/>
    <p:sldId id="363" r:id="rId34"/>
    <p:sldId id="490" r:id="rId35"/>
    <p:sldId id="491" r:id="rId36"/>
    <p:sldId id="415" r:id="rId37"/>
    <p:sldId id="387" r:id="rId38"/>
    <p:sldId id="390" r:id="rId39"/>
    <p:sldId id="393" r:id="rId40"/>
    <p:sldId id="310" r:id="rId41"/>
    <p:sldId id="311" r:id="rId42"/>
    <p:sldId id="312" r:id="rId43"/>
    <p:sldId id="504" r:id="rId44"/>
    <p:sldId id="313" r:id="rId45"/>
    <p:sldId id="379" r:id="rId46"/>
    <p:sldId id="438" r:id="rId47"/>
    <p:sldId id="497" r:id="rId48"/>
    <p:sldId id="498" r:id="rId49"/>
    <p:sldId id="502" r:id="rId50"/>
    <p:sldId id="501" r:id="rId5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4" autoAdjust="0"/>
    <p:restoredTop sz="94660"/>
  </p:normalViewPr>
  <p:slideViewPr>
    <p:cSldViewPr snapToObjects="1"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800" b="1" dirty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</dgm:pt>
    <dgm:pt modelId="{4E6E0550-D95D-4EBF-BB26-B761BB24378F}" type="pres">
      <dgm:prSet presAssocID="{88B25B24-0166-4880-962C-BF66420B415D}" presName="composite" presStyleCnt="0"/>
      <dgm:spPr/>
    </dgm:pt>
    <dgm:pt modelId="{A6817EC0-83AD-4991-803F-FA58DB797836}" type="pres">
      <dgm:prSet presAssocID="{88B25B24-0166-4880-962C-BF66420B415D}" presName="background" presStyleLbl="node0" presStyleIdx="0" presStyleCnt="1"/>
      <dgm:spPr/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</dgm:pt>
    <dgm:pt modelId="{7375BFC8-57F1-40ED-BDB0-DD844FEDB982}" type="pres">
      <dgm:prSet presAssocID="{BDD81ED5-D698-4733-A24C-3AAE00A19FED}" presName="composite2" presStyleCnt="0"/>
      <dgm:spPr/>
    </dgm:pt>
    <dgm:pt modelId="{2CF4BA57-961A-4FCF-8CC1-5A99605133D1}" type="pres">
      <dgm:prSet presAssocID="{BDD81ED5-D698-4733-A24C-3AAE00A19FED}" presName="background2" presStyleLbl="node2" presStyleIdx="0" presStyleCnt="2"/>
      <dgm:spPr/>
    </dgm:pt>
    <dgm:pt modelId="{D2B80F19-2E9B-49F3-AC49-853B16E6AD2C}" type="pres">
      <dgm:prSet presAssocID="{BDD81ED5-D698-4733-A24C-3AAE00A19FE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</dgm:pt>
    <dgm:pt modelId="{453FE24D-6559-4F66-A202-8316D0BE76CD}" type="pres">
      <dgm:prSet presAssocID="{5B4C3025-D504-4AAD-91F7-D88B3DC993A1}" presName="composite2" presStyleCnt="0"/>
      <dgm:spPr/>
    </dgm:pt>
    <dgm:pt modelId="{C5383235-FCDB-4A8C-BD65-028F6930E0B9}" type="pres">
      <dgm:prSet presAssocID="{5B4C3025-D504-4AAD-91F7-D88B3DC993A1}" presName="background2" presStyleLbl="node2" presStyleIdx="1" presStyleCnt="2"/>
      <dgm:spPr/>
    </dgm:pt>
    <dgm:pt modelId="{AB9EE5BC-8497-4C14-9067-4C2AF0FA55A1}" type="pres">
      <dgm:prSet presAssocID="{5B4C3025-D504-4AAD-91F7-D88B3DC993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</dgm:pt>
  </dgm:ptLst>
  <dgm:cxnLst>
    <dgm:cxn modelId="{73F4D399-DAA8-4007-9B6A-D9D3916815E6}" type="presOf" srcId="{4F040DE1-6893-425C-9986-11AB90C77AA8}" destId="{B0D6F533-20DA-40B2-84ED-FC51D0949572}" srcOrd="0" destOrd="0" presId="urn:microsoft.com/office/officeart/2005/8/layout/hierarchy1"/>
    <dgm:cxn modelId="{B5785BFB-1845-4488-8DE7-903B3221F3E1}" type="presOf" srcId="{1B601C4B-6BDD-4459-A88D-83841042F427}" destId="{D5EC57DF-2175-4F8A-AC8A-0465F0451AEB}" srcOrd="0" destOrd="0" presId="urn:microsoft.com/office/officeart/2005/8/layout/hierarchy1"/>
    <dgm:cxn modelId="{04AA8B6C-7C91-4836-9F7D-8AC7238B95DF}" type="presOf" srcId="{88B25B24-0166-4880-962C-BF66420B415D}" destId="{992FE0F1-1884-4B2D-AD96-EF5BC3230670}" srcOrd="0" destOrd="0" presId="urn:microsoft.com/office/officeart/2005/8/layout/hierarchy1"/>
    <dgm:cxn modelId="{1A846162-2CBF-4BDB-AFB1-FB1B2044E36C}" type="presOf" srcId="{BDD81ED5-D698-4733-A24C-3AAE00A19FED}" destId="{D2B80F19-2E9B-49F3-AC49-853B16E6AD2C}" srcOrd="0" destOrd="0" presId="urn:microsoft.com/office/officeart/2005/8/layout/hierarchy1"/>
    <dgm:cxn modelId="{7651E60F-1936-42CF-8FC5-7E4513ACDAB3}" type="presOf" srcId="{5B4C3025-D504-4AAD-91F7-D88B3DC993A1}" destId="{AB9EE5BC-8497-4C14-9067-4C2AF0FA55A1}" srcOrd="0" destOrd="0" presId="urn:microsoft.com/office/officeart/2005/8/layout/hierarchy1"/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2D97A4EB-BC1F-4F02-A00D-502997CF5EA8}" type="presOf" srcId="{935FC71D-1240-4BAB-9A26-D2BCFE095409}" destId="{2C8F85EB-3C1F-46D0-A489-F1AAC62D9F37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5BBE3B32-D043-4BF8-9E2E-DED9F5641E51}" type="presParOf" srcId="{2C8F85EB-3C1F-46D0-A489-F1AAC62D9F37}" destId="{A5B2A2C0-57CB-4F91-BFF7-3265C7071607}" srcOrd="0" destOrd="0" presId="urn:microsoft.com/office/officeart/2005/8/layout/hierarchy1"/>
    <dgm:cxn modelId="{5D43994C-CD43-4FC4-8636-38C4EA267F5C}" type="presParOf" srcId="{A5B2A2C0-57CB-4F91-BFF7-3265C7071607}" destId="{4E6E0550-D95D-4EBF-BB26-B761BB24378F}" srcOrd="0" destOrd="0" presId="urn:microsoft.com/office/officeart/2005/8/layout/hierarchy1"/>
    <dgm:cxn modelId="{B4D55D79-34FC-4121-8B03-583DFB57BD7D}" type="presParOf" srcId="{4E6E0550-D95D-4EBF-BB26-B761BB24378F}" destId="{A6817EC0-83AD-4991-803F-FA58DB797836}" srcOrd="0" destOrd="0" presId="urn:microsoft.com/office/officeart/2005/8/layout/hierarchy1"/>
    <dgm:cxn modelId="{8C2E7BB3-D432-408D-94EE-1C407497BF97}" type="presParOf" srcId="{4E6E0550-D95D-4EBF-BB26-B761BB24378F}" destId="{992FE0F1-1884-4B2D-AD96-EF5BC3230670}" srcOrd="1" destOrd="0" presId="urn:microsoft.com/office/officeart/2005/8/layout/hierarchy1"/>
    <dgm:cxn modelId="{FE7ED700-C16F-446E-AE0C-130A76E8083E}" type="presParOf" srcId="{A5B2A2C0-57CB-4F91-BFF7-3265C7071607}" destId="{221F0D2E-4937-4061-B2C4-30517A010BA1}" srcOrd="1" destOrd="0" presId="urn:microsoft.com/office/officeart/2005/8/layout/hierarchy1"/>
    <dgm:cxn modelId="{8DC3273B-ED5D-4816-B94A-DF38EB7D2BC8}" type="presParOf" srcId="{221F0D2E-4937-4061-B2C4-30517A010BA1}" destId="{D5EC57DF-2175-4F8A-AC8A-0465F0451AEB}" srcOrd="0" destOrd="0" presId="urn:microsoft.com/office/officeart/2005/8/layout/hierarchy1"/>
    <dgm:cxn modelId="{8342BA97-C76E-4F2D-ABC4-938816ED40A4}" type="presParOf" srcId="{221F0D2E-4937-4061-B2C4-30517A010BA1}" destId="{C8DCCB72-3A78-4EBF-9739-98CD468CE746}" srcOrd="1" destOrd="0" presId="urn:microsoft.com/office/officeart/2005/8/layout/hierarchy1"/>
    <dgm:cxn modelId="{59D3AD77-ECBE-4053-9520-B7D5D0190918}" type="presParOf" srcId="{C8DCCB72-3A78-4EBF-9739-98CD468CE746}" destId="{7375BFC8-57F1-40ED-BDB0-DD844FEDB982}" srcOrd="0" destOrd="0" presId="urn:microsoft.com/office/officeart/2005/8/layout/hierarchy1"/>
    <dgm:cxn modelId="{E45F8F94-F35F-4165-B03E-9B40BD360882}" type="presParOf" srcId="{7375BFC8-57F1-40ED-BDB0-DD844FEDB982}" destId="{2CF4BA57-961A-4FCF-8CC1-5A99605133D1}" srcOrd="0" destOrd="0" presId="urn:microsoft.com/office/officeart/2005/8/layout/hierarchy1"/>
    <dgm:cxn modelId="{A26F8C80-008B-4707-B3C5-C34ADFEE6BF3}" type="presParOf" srcId="{7375BFC8-57F1-40ED-BDB0-DD844FEDB982}" destId="{D2B80F19-2E9B-49F3-AC49-853B16E6AD2C}" srcOrd="1" destOrd="0" presId="urn:microsoft.com/office/officeart/2005/8/layout/hierarchy1"/>
    <dgm:cxn modelId="{0A727047-0594-4E24-994A-4CF76A853476}" type="presParOf" srcId="{C8DCCB72-3A78-4EBF-9739-98CD468CE746}" destId="{A00C4F58-8F68-46A6-8BB5-5C495D45CD62}" srcOrd="1" destOrd="0" presId="urn:microsoft.com/office/officeart/2005/8/layout/hierarchy1"/>
    <dgm:cxn modelId="{1B0C7015-B8F0-4EA8-ABD9-C1B6AF9B60E8}" type="presParOf" srcId="{221F0D2E-4937-4061-B2C4-30517A010BA1}" destId="{B0D6F533-20DA-40B2-84ED-FC51D0949572}" srcOrd="2" destOrd="0" presId="urn:microsoft.com/office/officeart/2005/8/layout/hierarchy1"/>
    <dgm:cxn modelId="{D20FA214-FB91-4FF9-AB61-DD203CA7396A}" type="presParOf" srcId="{221F0D2E-4937-4061-B2C4-30517A010BA1}" destId="{1420BF79-F822-4DB7-8C1A-67417AD50B93}" srcOrd="3" destOrd="0" presId="urn:microsoft.com/office/officeart/2005/8/layout/hierarchy1"/>
    <dgm:cxn modelId="{64DEF2EC-00EE-4C3C-8851-809BB979404C}" type="presParOf" srcId="{1420BF79-F822-4DB7-8C1A-67417AD50B93}" destId="{453FE24D-6559-4F66-A202-8316D0BE76CD}" srcOrd="0" destOrd="0" presId="urn:microsoft.com/office/officeart/2005/8/layout/hierarchy1"/>
    <dgm:cxn modelId="{BB44A605-FBE1-4AE6-A423-0F022CA4BADB}" type="presParOf" srcId="{453FE24D-6559-4F66-A202-8316D0BE76CD}" destId="{C5383235-FCDB-4A8C-BD65-028F6930E0B9}" srcOrd="0" destOrd="0" presId="urn:microsoft.com/office/officeart/2005/8/layout/hierarchy1"/>
    <dgm:cxn modelId="{DF48C177-672E-4D01-84C6-6E1215849981}" type="presParOf" srcId="{453FE24D-6559-4F66-A202-8316D0BE76CD}" destId="{AB9EE5BC-8497-4C14-9067-4C2AF0FA55A1}" srcOrd="1" destOrd="0" presId="urn:microsoft.com/office/officeart/2005/8/layout/hierarchy1"/>
    <dgm:cxn modelId="{87D4AE5F-056A-48FC-A040-FEB0DE1AC5C9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4330068" y="2300953"/>
          <a:ext cx="2067525" cy="983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536"/>
              </a:lnTo>
              <a:lnTo>
                <a:pt x="2067525" y="670536"/>
              </a:lnTo>
              <a:lnTo>
                <a:pt x="2067525" y="983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262542" y="2300953"/>
          <a:ext cx="2067525" cy="983954"/>
        </a:xfrm>
        <a:custGeom>
          <a:avLst/>
          <a:gdLst/>
          <a:ahLst/>
          <a:cxnLst/>
          <a:rect l="0" t="0" r="0" b="0"/>
          <a:pathLst>
            <a:path>
              <a:moveTo>
                <a:pt x="2067525" y="0"/>
              </a:moveTo>
              <a:lnTo>
                <a:pt x="2067525" y="670536"/>
              </a:lnTo>
              <a:lnTo>
                <a:pt x="0" y="670536"/>
              </a:lnTo>
              <a:lnTo>
                <a:pt x="0" y="983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736187" y="2414"/>
          <a:ext cx="7187761" cy="2298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112101" y="359533"/>
          <a:ext cx="7187761" cy="2298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423" y="426855"/>
        <a:ext cx="7053117" cy="2163894"/>
      </dsp:txXfrm>
    </dsp:sp>
    <dsp:sp modelId="{2CF4BA57-961A-4FCF-8CC1-5A99605133D1}">
      <dsp:nvSpPr>
        <dsp:cNvPr id="0" name=""/>
        <dsp:cNvSpPr/>
      </dsp:nvSpPr>
      <dsp:spPr>
        <a:xfrm>
          <a:off x="570930" y="3284907"/>
          <a:ext cx="3383224" cy="21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946843" y="3642025"/>
          <a:ext cx="3383224" cy="214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</a:p>
      </dsp:txBody>
      <dsp:txXfrm>
        <a:off x="1009766" y="3704948"/>
        <a:ext cx="3257378" cy="2022501"/>
      </dsp:txXfrm>
    </dsp:sp>
    <dsp:sp modelId="{C5383235-FCDB-4A8C-BD65-028F6930E0B9}">
      <dsp:nvSpPr>
        <dsp:cNvPr id="0" name=""/>
        <dsp:cNvSpPr/>
      </dsp:nvSpPr>
      <dsp:spPr>
        <a:xfrm>
          <a:off x="4705981" y="3284907"/>
          <a:ext cx="3383224" cy="21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5081895" y="3642025"/>
          <a:ext cx="3383224" cy="214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</a:p>
      </dsp:txBody>
      <dsp:txXfrm>
        <a:off x="5144818" y="3704948"/>
        <a:ext cx="3257378" cy="202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AF25E786-3628-EE6C-C476-D31F21BBB9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AEC79A45-B4D7-4777-97EE-F8331C7C2D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71940E1-0418-4CB1-BDE7-C32B52A47873}" type="datetimeFigureOut">
              <a:rPr lang="ru-RU"/>
              <a:pPr>
                <a:defRPr/>
              </a:pPr>
              <a:t>18.05.2026</a:t>
            </a:fld>
            <a:endParaRPr lang="ru-R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xmlns="" id="{D4E6E77A-43DA-6B83-24A5-D5E166997B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xmlns="" id="{2147BB73-A93C-7761-41B7-B2B491F18A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xmlns="" id="{B615728E-B811-8C01-A2C6-8240C109E5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xmlns="" id="{975A3037-D2E5-6F60-620D-EEAA98BE1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551C4E-70BD-4831-8394-E05E056B1B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25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xmlns="" id="{2B6BAFA5-7F3B-F364-2B16-CDC2F016A6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xmlns="" id="{7ED243F9-A5CC-BA45-0F5D-4A7B98F3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xmlns="" id="{54BA5332-2AE6-25D5-9D9D-ED4D759B818E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957BC3C-BDC7-4A46-8AC4-3DDFA70C7B16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0DCA2A5F-A1D7-A6DD-EF80-0125A370E7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891AAD0C-E576-F4F2-54A8-32CF3D8F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C4856C1-5891-68A9-0438-A7DC8D82911F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2B1BF8-D59B-440D-AA9D-E4D87B6A6843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35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AC38EA31-D97F-5034-2B1B-9694C5F44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5F29A6DF-2BB0-F114-9871-B3BB3C81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AAD330F5-738F-D529-8C09-1676BBBDA796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293AC6-4A6B-402D-8915-52DBBFE2FC9F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47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xmlns="" id="{FA6F412D-AFD6-80CC-875F-B80D6C9C3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xmlns="" id="{4FEF7B35-7598-A4A0-BBCF-BDC09E094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xmlns="" id="{AFB18290-BA01-2ED4-706C-287C7723951A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67ABE52-54E4-41A9-A499-9270E6C55E22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48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>
            <a:extLst>
              <a:ext uri="{FF2B5EF4-FFF2-40B4-BE49-F238E27FC236}">
                <a16:creationId xmlns:a16="http://schemas.microsoft.com/office/drawing/2014/main" xmlns="" id="{D43933D7-157F-5696-C1E0-C6FC0BBAF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>
            <a:extLst>
              <a:ext uri="{FF2B5EF4-FFF2-40B4-BE49-F238E27FC236}">
                <a16:creationId xmlns:a16="http://schemas.microsoft.com/office/drawing/2014/main" xmlns="" id="{2C38F686-5BC6-4DFD-3605-AA143830B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0420" name="Номер слайда 3">
            <a:extLst>
              <a:ext uri="{FF2B5EF4-FFF2-40B4-BE49-F238E27FC236}">
                <a16:creationId xmlns:a16="http://schemas.microsoft.com/office/drawing/2014/main" xmlns="" id="{967DAFBD-63E7-3FCB-63FA-BCBDB8D812A7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B6BD202-650F-4400-8726-DF92F9234111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xmlns="" id="{F736FF21-5521-5E7E-0601-A0A831FB9E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xmlns="" id="{0188671D-D5ED-EE2A-C6A7-BA266FF70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xmlns="" id="{C25540E2-FFB8-EE46-3CB9-4CADB0B4D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FF71B6-5EB6-4D9B-973E-25126DF29E41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xmlns="" id="{79F5926A-A366-46FB-2F12-BE7A24632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xmlns="" id="{7D888039-3D1E-207B-B2C8-F53ACD6C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xmlns="" id="{F0FABDD3-9F97-6E58-800F-BB707FC6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916C8-82BB-493F-A652-1D10E29EEED9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xmlns="" id="{87AD89BC-09E7-AF44-27D5-5F8CBF2308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xmlns="" id="{C77E4EA9-E3B0-41C4-425D-BA91304C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xmlns="" id="{BD950695-F5C0-452B-FD63-910A120EA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BA0943-5A91-4879-87FE-3D920208E951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17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xmlns="" id="{BF33CF20-4DAB-2EFA-276D-1B41A59BF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B6122C-9FE2-40E2-A337-1C92A866B091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xmlns="" id="{0A4313EF-9B56-CC4B-EF12-0AF6D64FE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xmlns="" id="{C4B9C3FA-E8D4-9DFA-D80D-CF7A5D28F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xmlns="" id="{1E596906-BBF6-E50C-2806-92F9CED1E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xmlns="" id="{830EB49F-F573-1AAD-45C3-2B899BEF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xmlns="" id="{60BD039C-50C6-BA2A-5CC3-009566F93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AE5E86-D8D6-41C0-BA9A-7100F30558B5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21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xmlns="" id="{E4A41418-8DEF-ED9F-A07A-4EBAE18C6F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xmlns="" id="{32E70F28-1A4E-A317-0CDD-C397E095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xmlns="" id="{2FFB4D97-2B65-7553-8996-CDE15792D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F60A59-11B8-42CD-AEC1-F3D23C912AB8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29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xmlns="" id="{1F9E5C24-BFA3-9B9A-B2A2-E197DC6D2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xmlns="" id="{B02E9218-0A5C-A72E-25BB-57C684AA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xmlns="" id="{28E65B38-D169-CD26-AD57-80798AD04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9EA9C2-F148-4F60-B5AD-F723E2186FF7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34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C4A034-39E5-EBA1-15B1-1BA7088A2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2039527-1C5C-0FDD-A374-EC5F317B0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50611E-EEEB-7D6D-2339-72DAB8A30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854A6-C8AD-4E57-B5E2-A31F16BD3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76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B801AA-9F7B-052E-7DA8-D5342EE03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9E33EC8-E6F4-99FA-B583-C42F6DFD9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9D3EC74-9F8A-3DE9-856C-EA392C21B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B7977-5C11-45D7-8FD9-FE5310206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13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59D767-3B24-7ABD-B86E-7DF502C96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D586E44-1D7A-18AA-64B0-A09964872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0FDE8E9-FCC1-1886-2D74-0CC706073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54E25-916B-454B-9545-5F23401AA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50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xmlns="" id="{B366E5A7-B0D2-EFFC-2DED-A72C7F0EF0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Скругленный прямоугольник 9">
            <a:extLst>
              <a:ext uri="{FF2B5EF4-FFF2-40B4-BE49-F238E27FC236}">
                <a16:creationId xmlns:a16="http://schemas.microsoft.com/office/drawing/2014/main" xmlns="" id="{BAD75107-5287-37F4-9CDB-54EB97863302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Прямоугольник 10">
            <a:extLst>
              <a:ext uri="{FF2B5EF4-FFF2-40B4-BE49-F238E27FC236}">
                <a16:creationId xmlns:a16="http://schemas.microsoft.com/office/drawing/2014/main" xmlns="" id="{304244CC-5E48-CF26-0756-F17C91FE3362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xmlns="" id="{7F687318-F287-DA34-8C6B-89C47D0375CB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2">
            <a:extLst>
              <a:ext uri="{FF2B5EF4-FFF2-40B4-BE49-F238E27FC236}">
                <a16:creationId xmlns:a16="http://schemas.microsoft.com/office/drawing/2014/main" xmlns="" id="{94015CBF-4D12-7DD7-F9B8-8F0DA0B24CA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27">
            <a:extLst>
              <a:ext uri="{FF2B5EF4-FFF2-40B4-BE49-F238E27FC236}">
                <a16:creationId xmlns:a16="http://schemas.microsoft.com/office/drawing/2014/main" xmlns="" id="{609C8B8A-AA25-BE93-5A2A-A220C69C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CA72-ED1C-4AFA-80AE-71F4A8896597}" type="datetimeFigureOut">
              <a:rPr lang="ru-RU"/>
              <a:pPr>
                <a:defRPr/>
              </a:pPr>
              <a:t>18.05.2026</a:t>
            </a:fld>
            <a:endParaRPr lang="ru-RU"/>
          </a:p>
        </p:txBody>
      </p:sp>
      <p:sp>
        <p:nvSpPr>
          <p:cNvPr id="10" name="Нижний колонтитул 16">
            <a:extLst>
              <a:ext uri="{FF2B5EF4-FFF2-40B4-BE49-F238E27FC236}">
                <a16:creationId xmlns:a16="http://schemas.microsoft.com/office/drawing/2014/main" xmlns="" id="{DE6BA4FD-6D4F-8082-A9AB-967E9E6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>
            <a:extLst>
              <a:ext uri="{FF2B5EF4-FFF2-40B4-BE49-F238E27FC236}">
                <a16:creationId xmlns:a16="http://schemas.microsoft.com/office/drawing/2014/main" xmlns="" id="{98D56AAA-83AB-8F8E-FD91-92054697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0630FE-E447-4FBE-950F-D9B6DBAA1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17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91A2B43-FC77-E9DF-EF10-F97005988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74C20A0-4F9F-306C-85E3-313101031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A12C65-B7E1-1D94-9490-829B05343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50E75-78CD-4E84-961B-233DFCA2D2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72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934439-EB29-EA15-3AA2-634FA59BA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B0941B-1478-B343-FE61-0F5F9C67A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E6C518-63FA-F881-D350-5569DB932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7FCF7-F307-4039-8D56-02562FE12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7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9B8C5D5-EE0F-37FC-CF37-6B1B6BB27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AEE80A9-BD10-E098-46DA-C046EABA3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FBDEB2A-521E-8E78-F8F2-3B32A36BA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3599E-B301-4922-B904-B08786CA32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9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C6180FF-7959-0482-0CDC-E9C0E3200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CED4824-B902-E95E-79D6-00BB269F8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D816984-1A82-8657-1724-A9E509ACF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3E34A-64FB-4E55-A517-580CCCD52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22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6DA4C6F-997E-0616-84F8-49B75F979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09CACCE-5964-21D5-8AB4-9FC6D71E0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050B4AE-9F71-9C2C-5490-E9F8009D4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A7601-848D-435A-A5CA-D7F9B8F59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87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68575E-E653-8947-C8A9-D15A382B2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17E04F-FC70-D3FE-D0AA-5C1435401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59EEA9-9AC2-9B5C-7D94-5C843E8D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92903-526A-4567-8021-2C7AAAAD5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52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EA0049-3DDC-4663-CA23-FFE2718ED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8C3AEE-B3B7-76B4-2CF2-FE60834A2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C83A15-627C-4A3A-5063-268A21F43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1F7C2-FBC0-46B4-B161-33D8B58C1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0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4640B2-9571-39E4-289B-14BFA553C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191B493-D186-1AD4-E4A5-ED8A36076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BD0DB3-5220-5D91-6402-13D586752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86A23-75A3-4CE5-BDEF-C28ADBC323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02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>
            <a:extLst>
              <a:ext uri="{FF2B5EF4-FFF2-40B4-BE49-F238E27FC236}">
                <a16:creationId xmlns:a16="http://schemas.microsoft.com/office/drawing/2014/main" xmlns="" id="{DEA4C398-7B6D-7372-6499-B8E7B23C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24BB3AD-5DA9-6CCD-1F5A-B843C9F39D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8342718-0026-1B53-E956-1161685DBF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31628BD-CA28-053B-0B22-494F72A176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1807E13D-7CD6-42C2-97E1-DAC1AD84EC0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EDFEC45-7E95-DB8C-5808-8A6B2F475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1" name="Freeform 11">
            <a:extLst>
              <a:ext uri="{FF2B5EF4-FFF2-40B4-BE49-F238E27FC236}">
                <a16:creationId xmlns:a16="http://schemas.microsoft.com/office/drawing/2014/main" xmlns="" id="{6DC8ADFB-37B0-749C-40F5-24892E4D54E1}"/>
              </a:ext>
            </a:extLst>
          </p:cNvPr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6 w 635"/>
              <a:gd name="T1" fmla="*/ 2147483646 h 4672"/>
              <a:gd name="T2" fmla="*/ 0 w 635"/>
              <a:gd name="T3" fmla="*/ 2147483646 h 4672"/>
              <a:gd name="T4" fmla="*/ 2147483646 w 635"/>
              <a:gd name="T5" fmla="*/ 2147483646 h 4672"/>
              <a:gd name="T6" fmla="*/ 2147483646 w 635"/>
              <a:gd name="T7" fmla="*/ 2147483646 h 4672"/>
              <a:gd name="T8" fmla="*/ 2147483646 w 635"/>
              <a:gd name="T9" fmla="*/ 2147483646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2" name="Rectangle 3">
            <a:extLst>
              <a:ext uri="{FF2B5EF4-FFF2-40B4-BE49-F238E27FC236}">
                <a16:creationId xmlns:a16="http://schemas.microsoft.com/office/drawing/2014/main" xmlns="" id="{982FC72C-6E22-76F1-81D5-6FAC9F9B2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ia.edu.ru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index.php?option=com_content&amp;view=article&amp;id=62&amp;Itemid=67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brief-glossary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classes-11/psych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csg=0,10322,0,2,9,0,0&amp;text=%D1%84%D0%B8%D0%BF%D0%B8%20%D0%BE%D1%82%D0%BA%D1%80%D1%8B%D1%82%D1%8B%D0%B9%20%D0%B1%D0%B0%D0%BD%D0%BA%20%D0%B7%D0%B0%D0%B4%D0%B0%D0%BD%D0%B8%D0%B9&amp;lr=50&amp;rnd=6941&amp;rq=1" TargetMode="External"/><Relationship Id="rId2" Type="http://schemas.openxmlformats.org/officeDocument/2006/relationships/hyperlink" Target="https://yandex.ru/search/?csg=0,10322,0,2,9,0,0&amp;text=%D1%84%D0%B8%D0%BF%D0%B8&amp;lr=50&amp;rnd=6941&amp;rq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search/?csg=0,10322,0,2,9,0,0&amp;text=%D0%BF%D0%BE%D0%B4%D0%B3%D0%BE%D1%82%D0%BE%D0%B2%D0%BA%D0%B0%20%D0%BA%20%D0%BE%D0%B3%D1%8D&amp;lr=50&amp;rnd=6941&amp;rq=1" TargetMode="External"/><Relationship Id="rId5" Type="http://schemas.openxmlformats.org/officeDocument/2006/relationships/hyperlink" Target="https://yandex.ru/search/?csg=0,10322,0,2,9,0,0&amp;text=%D1%81%D0%B4%D0%B0%D0%BC%20%D0%B3%D0%B8%D0%B0&amp;lr=50&amp;rnd=6941&amp;rq=1" TargetMode="External"/><Relationship Id="rId4" Type="http://schemas.openxmlformats.org/officeDocument/2006/relationships/hyperlink" Target="https://yandex.ru/search/?csg=0,10322,0,2,9,0,0&amp;text=%D0%BD%D0%B5%D0%B7%D0%BD%D0%B0%D0%B9%D0%BA%D0%B0&amp;lr=50&amp;rnd=6941&amp;rq=1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2CB7AA79-3D94-A0DB-D398-486753FF9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549400"/>
          </a:xfrm>
        </p:spPr>
        <p:txBody>
          <a:bodyPr/>
          <a:lstStyle/>
          <a:p>
            <a:pPr eaLnBrk="1" hangingPunct="1"/>
            <a:r>
              <a:rPr lang="ru-RU" altLang="ru-RU" i="1">
                <a:solidFill>
                  <a:srgbClr val="FF0000"/>
                </a:solidFill>
              </a:rPr>
              <a:t>Готовимся вместе к ГИА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A03240DF-51B3-01E5-0339-63D7DD363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latin typeface="Times New Roman" panose="02020603050405020304" pitchFamily="18" charset="0"/>
              </a:rPr>
              <a:t>ОСОБЕННОСТИ ГИА-2026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4275D774-80D5-C9D6-2F60-477D6EAE2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Единое 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расписание</a:t>
            </a:r>
            <a:endParaRPr lang="ru-RU" altLang="ru-RU" sz="3600" dirty="0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</a:rPr>
              <a:t>Использование заданий стандартизированной формы (</a:t>
            </a:r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  <a:hlinkClick r:id="rId3"/>
              </a:rPr>
              <a:t>КИМ</a:t>
            </a:r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</a:rPr>
              <a:t>Использование специальных </a:t>
            </a:r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  <a:hlinkClick r:id="rId4"/>
              </a:rPr>
              <a:t>бланков</a:t>
            </a:r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</a:rPr>
              <a:t> для оформления ответов на задания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xmlns="" id="{2A7C7A52-BF3C-EA38-C414-515202F85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latin typeface="Times New Roman" panose="02020603050405020304" pitchFamily="18" charset="0"/>
              </a:rPr>
              <a:t>ОСОБЕННОСТИ ГИА-2026</a:t>
            </a:r>
          </a:p>
        </p:txBody>
      </p:sp>
      <p:sp>
        <p:nvSpPr>
          <p:cNvPr id="15363" name="Содержимое 3">
            <a:extLst>
              <a:ext uri="{FF2B5EF4-FFF2-40B4-BE49-F238E27FC236}">
                <a16:creationId xmlns:a16="http://schemas.microsoft.com/office/drawing/2014/main" xmlns="" id="{E7EA6AED-B3B8-BB9D-B5AC-7801441964F0}"/>
              </a:ext>
            </a:extLst>
          </p:cNvPr>
          <p:cNvSpPr>
            <a:spLocks/>
          </p:cNvSpPr>
          <p:nvPr/>
        </p:nvSpPr>
        <p:spPr bwMode="auto">
          <a:xfrm>
            <a:off x="1547813" y="1412875"/>
            <a:ext cx="7138987" cy="471328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r>
              <a:rPr lang="ru-RU" altLang="ru-RU" sz="2400" dirty="0">
                <a:latin typeface="Times New Roman" panose="02020603050405020304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r>
              <a:rPr lang="ru-RU" altLang="ru-RU" sz="2400" dirty="0">
                <a:latin typeface="Times New Roman" panose="02020603050405020304" pitchFamily="18" charset="0"/>
              </a:rPr>
              <a:t>Дополнительные сроки для сдачи экзамена участниками ОГЭ, пропустившими экзамен в основные сроки по уважительным причинам или подавшими апелляцию.</a:t>
            </a:r>
            <a:r>
              <a:rPr lang="ru-RU" altLang="ru-RU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400" dirty="0"/>
              <a:t>(со 2 по 13 сентября 2026 года)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r>
              <a:rPr lang="ru-RU" altLang="ru-RU" sz="2400" dirty="0">
                <a:latin typeface="Times New Roman" panose="02020603050405020304" pitchFamily="18" charset="0"/>
              </a:rPr>
              <a:t>Экзамены начинаются по местному времени в 10.00.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r>
              <a:rPr lang="ru-RU" altLang="ru-RU" sz="2400" dirty="0">
                <a:latin typeface="Times New Roman" panose="02020603050405020304" pitchFamily="18" charset="0"/>
              </a:rPr>
              <a:t>На подготовительные мероприятия (проведение инструктажа, заполнение области регистрации бланков ОГЭ и др.) выделяется время до 10-15 минут, которое не включается в продолжительность выполнения экзаменационной работы.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>
            <a:extLst>
              <a:ext uri="{FF2B5EF4-FFF2-40B4-BE49-F238E27FC236}">
                <a16:creationId xmlns:a16="http://schemas.microsoft.com/office/drawing/2014/main" xmlns="" id="{84EB9311-B984-ADE8-E099-D7A6556A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FF0000"/>
                </a:solidFill>
                <a:cs typeface="Times New Roman" panose="02020603050405020304" pitchFamily="18" charset="0"/>
              </a:rPr>
              <a:t>Итоговое собеседование</a:t>
            </a:r>
          </a:p>
        </p:txBody>
      </p:sp>
      <p:sp>
        <p:nvSpPr>
          <p:cNvPr id="16387" name="Содержимое 5">
            <a:extLst>
              <a:ext uri="{FF2B5EF4-FFF2-40B4-BE49-F238E27FC236}">
                <a16:creationId xmlns:a16="http://schemas.microsoft.com/office/drawing/2014/main" xmlns="" id="{F574924E-E61A-ED00-2AD7-AA7A8853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981075"/>
            <a:ext cx="7777038" cy="5441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2026 года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итоговое собеседование по учебному предмету «русский язык».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собеседования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влиять на допуск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к ГИА-9 в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году.</a:t>
            </a:r>
          </a:p>
          <a:p>
            <a:pPr eaLnBrk="1" hangingPunct="1">
              <a:buFontTx/>
              <a:buNone/>
            </a:pP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сроки: </a:t>
            </a:r>
            <a:r>
              <a:rPr lang="ru-RU" b="1" dirty="0"/>
              <a:t>11 марта 2026г.                                 и 20 апреля 2026г.</a:t>
            </a: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Номер слайда 2">
            <a:extLst>
              <a:ext uri="{FF2B5EF4-FFF2-40B4-BE49-F238E27FC236}">
                <a16:creationId xmlns:a16="http://schemas.microsoft.com/office/drawing/2014/main" xmlns="" id="{9E0E47C1-F389-99BD-A494-5154D47E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48FFBD-FC18-4022-B6EA-2D0B9B8C19D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900B5858-8A61-B47E-BCB0-B5882EAC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8723313" cy="936625"/>
          </a:xfrm>
        </p:spPr>
        <p:txBody>
          <a:bodyPr/>
          <a:lstStyle/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Итоговое собеседование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xmlns="" id="{8047E109-858C-43D0-BA78-B082AECE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25538"/>
            <a:ext cx="7931150" cy="5543550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текста; 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монолог; 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диалог. 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sz="2400" dirty="0"/>
          </a:p>
        </p:txBody>
      </p:sp>
      <p:sp>
        <p:nvSpPr>
          <p:cNvPr id="17412" name="Номер слайда 4">
            <a:extLst>
              <a:ext uri="{FF2B5EF4-FFF2-40B4-BE49-F238E27FC236}">
                <a16:creationId xmlns:a16="http://schemas.microsoft.com/office/drawing/2014/main" xmlns="" id="{3C98B9B2-7B4F-B5DE-DCE4-E362FB8D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0D7842-573F-4ECD-AEE9-3B18F03DA2B0}" type="slidenum">
              <a:rPr lang="ru-RU" altLang="ru-RU">
                <a:solidFill>
                  <a:schemeClr val="accent1"/>
                </a:solidFill>
                <a:cs typeface="Arial" panose="020B0604020202020204" pitchFamily="34" charset="0"/>
              </a:rPr>
              <a:pPr/>
              <a:t>13</a:t>
            </a:fld>
            <a:endParaRPr lang="ru-RU" altLang="ru-RU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xmlns="" id="{09FAB4E4-297D-76E2-2DD1-5263073A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850188" cy="836613"/>
          </a:xfrm>
        </p:spPr>
        <p:txBody>
          <a:bodyPr/>
          <a:lstStyle/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Итоговое собеседование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xmlns="" id="{40344E6B-ADEE-61AE-29A9-107412000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836613"/>
            <a:ext cx="7885112" cy="60213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Итоговое собеседование выпускники 9 классов проходят </a:t>
            </a: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18436" name="Номер слайда 4">
            <a:extLst>
              <a:ext uri="{FF2B5EF4-FFF2-40B4-BE49-F238E27FC236}">
                <a16:creationId xmlns:a16="http://schemas.microsoft.com/office/drawing/2014/main" xmlns="" id="{E4F8F067-EDAE-C36D-6F1D-DF011D68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49848-B2FE-44D8-8067-B3F93BDAE1A9}" type="slidenum">
              <a:rPr lang="ru-RU" altLang="ru-RU">
                <a:solidFill>
                  <a:schemeClr val="accent1"/>
                </a:solidFill>
                <a:cs typeface="Arial" panose="020B0604020202020204" pitchFamily="34" charset="0"/>
              </a:rPr>
              <a:pPr/>
              <a:t>14</a:t>
            </a:fld>
            <a:endParaRPr lang="ru-RU" altLang="ru-RU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D5DD8D-1E9A-4AAE-82C1-E3FA6996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Номер слайда 4">
            <a:extLst>
              <a:ext uri="{FF2B5EF4-FFF2-40B4-BE49-F238E27FC236}">
                <a16:creationId xmlns:a16="http://schemas.microsoft.com/office/drawing/2014/main" xmlns="" id="{33DFA794-08B4-CB41-7A9A-3351B8F6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FCA37A-0644-482D-AB18-94FBB81C0CB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xmlns="" id="{F9FD993A-06D5-D879-BD80-3DAF4DAA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EB8D417-6BDD-DE4C-DB21-3F86D61E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Номер слайда 4">
            <a:extLst>
              <a:ext uri="{FF2B5EF4-FFF2-40B4-BE49-F238E27FC236}">
                <a16:creationId xmlns:a16="http://schemas.microsoft.com/office/drawing/2014/main" xmlns="" id="{270EBB52-C435-C0CC-B5CC-423CFAAA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980223-85D4-4BF5-BB0B-26D82F080FE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xmlns="" id="{5DBA557E-BE70-5636-EAC7-4F66A9AC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30EB1D-79FF-C5E8-5CE1-A1F45CC4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Номер слайда 4">
            <a:extLst>
              <a:ext uri="{FF2B5EF4-FFF2-40B4-BE49-F238E27FC236}">
                <a16:creationId xmlns:a16="http://schemas.microsoft.com/office/drawing/2014/main" xmlns="" id="{978EABE0-FD95-3BC5-4AC1-4F1F9DFA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1B1AA-E537-4E01-AB35-27344422CAD7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xmlns="" id="{DCCD170E-1A2F-DDB6-76F8-C043C57E0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xmlns="" id="{03C5504A-CC2A-F38A-2172-F35A7574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4638"/>
            <a:ext cx="8424862" cy="561975"/>
          </a:xfrm>
          <a:prstGeom prst="rect">
            <a:avLst/>
          </a:prstGeom>
          <a:solidFill>
            <a:srgbClr val="FFFFFF">
              <a:alpha val="89803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240AE4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ГИА-9 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xmlns="" id="{6038B03A-0DC1-24A4-EEE0-9E3D45D8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0E5B16C3-67C4-9317-6E20-181F99C3F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>
                <a:latin typeface="Times New Roman" panose="02020603050405020304" pitchFamily="18" charset="0"/>
              </a:rPr>
              <a:t>НЕУДОВЛЕТВОРИТЕЛЬНЫЙ РЕЗУЛЬТАТ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14F2536B-DA33-EA95-1AFA-267E5066A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Если выпускник текущего года получает результат ниже минимального количества баллов по двум  предметам, то он может пересдать эти экзамены в этом же году. Сделать это можно в 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резервные дни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в текущем году, которые устанавливаются 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  <a:hlinkClick r:id="rId3"/>
              </a:rPr>
              <a:t>приказом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Министерства просвещения Российской Федерации.</a:t>
            </a:r>
          </a:p>
          <a:p>
            <a:endParaRPr lang="ru-RU" alt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A054ED96-96E9-0B4F-84BE-A03333621EF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07950" y="333375"/>
          <a:ext cx="903605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Номер слайда 4">
            <a:extLst>
              <a:ext uri="{FF2B5EF4-FFF2-40B4-BE49-F238E27FC236}">
                <a16:creationId xmlns:a16="http://schemas.microsoft.com/office/drawing/2014/main" xmlns="" id="{D6D0AB01-299E-916A-D985-F025E61A94B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2C5F910-660B-43C0-988C-7EDB7642A048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0D84F05B-3B09-7D54-E8FC-605C4918B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>
                <a:latin typeface="Times New Roman" panose="02020603050405020304" pitchFamily="18" charset="0"/>
              </a:rPr>
              <a:t>НЕУДОВЛЕТВОРИТЕЛЬНЫЙ РЕЗУЛЬТАТ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805DF009-6512-B513-BB6A-BB72C55E4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 sz="2800">
                <a:latin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Если выпускник текущего года получает результаты, ниже минимального количества баллов по трём предметам, он сможет пересдать ОГЭ в  сентябре. </a:t>
            </a:r>
          </a:p>
          <a:p>
            <a:pPr algn="just"/>
            <a:r>
              <a:rPr lang="ru-RU" altLang="ru-RU" sz="2800">
                <a:solidFill>
                  <a:srgbClr val="663300"/>
                </a:solidFill>
                <a:latin typeface="Times New Roman" panose="02020603050405020304" pitchFamily="18" charset="0"/>
              </a:rPr>
              <a:t>Если он не пересдал в сентября, то он остаётся на повторный год обучения.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xmlns="" id="{DC8863D3-4826-557E-AC13-0BF6AD42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16287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2D6F68B-A61B-D7ED-A30F-0A1B285AA4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450" y="1268413"/>
          <a:ext cx="7956550" cy="5286375"/>
        </p:xfrm>
        <a:graphic>
          <a:graphicData uri="http://schemas.openxmlformats.org/drawingml/2006/table">
            <a:tbl>
              <a:tblPr/>
              <a:tblGrid>
                <a:gridCol w="1972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13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34106"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Орфографические словари.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Аппаратура, которая может обеспечить качественное воспроизведение аудиозаписей с компакт-диска (формат аудиозаписи –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3).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6781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Справочные материалы, содержащие таблицу квадратов двузначных чисел, основные формулы по алгебре и геометрии.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Разрешается на экзамене использовать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непрограммируемый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алькулятор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xmlns="" id="{9900842C-113C-4D51-C958-6A355F1C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250"/>
            <a:ext cx="8713788" cy="1152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C950EC1-4190-E403-F15D-56F4D2745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6013" y="1628775"/>
          <a:ext cx="7632699" cy="4433888"/>
        </p:xfrm>
        <a:graphic>
          <a:graphicData uri="http://schemas.openxmlformats.org/drawingml/2006/table">
            <a:tbl>
              <a:tblPr/>
              <a:tblGrid>
                <a:gridCol w="2744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0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7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361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используются.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8813">
                <a:tc>
                  <a:txBody>
                    <a:bodyPr/>
                    <a:lstStyle/>
                    <a:p>
                      <a:pPr marL="0" marR="0" lvl="0" indent="-36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используются.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xmlns="" id="{25A0C486-084E-FDA7-8661-C7721D97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4963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FF33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D0D8577-8B8B-77B3-9AB1-0877B7DAD1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6013" y="1331913"/>
          <a:ext cx="7848600" cy="4964112"/>
        </p:xfrm>
        <a:graphic>
          <a:graphicData uri="http://schemas.openxmlformats.org/drawingml/2006/table">
            <a:tbl>
              <a:tblPr/>
              <a:tblGrid>
                <a:gridCol w="1634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5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47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285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46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Книги с текстами художественных произведений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сборники лирики, в которых не должно быть вступительных статей и комментариев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Пользование личными текстами художественных произведений и сборниками лирики участникам ОГЭ запрещено.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6797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 по правилам безопасности.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xmlns="" id="{360A70EE-721A-9BF3-2E28-B9CAF5EB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496300" cy="998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 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0CDE9CC-B664-2BBD-8459-1FCD818AB7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450" y="1125538"/>
          <a:ext cx="7956550" cy="5695950"/>
        </p:xfrm>
        <a:graphic>
          <a:graphicData uri="http://schemas.openxmlformats.org/drawingml/2006/table">
            <a:tbl>
              <a:tblPr/>
              <a:tblGrid>
                <a:gridCol w="1524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3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07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970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040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часа)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Инструкция по правилам безопасности (для каждой аудитории).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«Периодическая система химических элементов Д.И. Менделеева»;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Таблица растворимости солей, кислот и оснований в воде;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Электрохимический ряд напряжений металлов (ИК участника ОГЭ).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калькулятор.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3208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линейка;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карандаш;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xmlns="" id="{3FB98FFE-958D-9FA6-1BB5-EF5C5F9C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8813800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8B3D27E-084F-833D-3147-F30F4CDFEE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1196975"/>
          <a:ext cx="8166100" cy="5578475"/>
        </p:xfrm>
        <a:graphic>
          <a:graphicData uri="http://schemas.openxmlformats.org/drawingml/2006/table">
            <a:tbl>
              <a:tblPr/>
              <a:tblGrid>
                <a:gridCol w="2109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3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504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75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географические атласы для 7, 8 и 9 классов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линейка.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221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 30 минут)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Инструкция по правилам безопасности (для каждой аудитории);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 резервный компьютер.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Компьютер.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выполнения задания 19 необходима программа для работы с электронными таблицами.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компьютере должны быть установлены знакомые участникам экзамена программы.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xmlns="" id="{F7638094-1DB3-0727-9DF4-8B116E28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3375"/>
            <a:ext cx="8640763" cy="998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8D9F86E-3E74-E076-3D75-92785AFEC3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1052513"/>
          <a:ext cx="8172450" cy="5805487"/>
        </p:xfrm>
        <a:graphic>
          <a:graphicData uri="http://schemas.openxmlformats.org/drawingml/2006/table">
            <a:tbl>
              <a:tblPr/>
              <a:tblGrid>
                <a:gridCol w="2161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9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3001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248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часа на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выполнение письменной части работы)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+ 6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устный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ответ).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время на проведение экзамена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должно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превышать 360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 часов)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 по правилам безопасности (для каждой аудитории);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Компьютер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аудитории для проведения письменной части экзамена необходимо установить звуковоспроизводящее устройство (компьютер с колонками), обеспечивающее качественное воспроизведение аудиозаписи в формате МР3.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xmlns="" id="{389E38E0-3146-2585-0BAB-0BB23C2CCD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223963"/>
          </a:xfrm>
        </p:spPr>
        <p:txBody>
          <a:bodyPr/>
          <a:lstStyle/>
          <a:p>
            <a:pPr algn="ctr" eaLnBrk="1" hangingPunct="1"/>
            <a:r>
              <a:rPr lang="ru-RU" altLang="ru-RU" sz="2400">
                <a:solidFill>
                  <a:srgbClr val="240AE4"/>
                </a:solidFill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xmlns="" id="{1656CF21-7F41-9C15-4A99-A49CA5A2B7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2988" y="1484313"/>
            <a:ext cx="7921625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экзамена выпускник получает у администрации своего образовательного учреждения </a:t>
            </a:r>
            <a:r>
              <a:rPr lang="ru-RU" alt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на экзамен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указаны предмет ОГЭ, адрес, дата и время начала экзамена, код образовательного учреждения и иная информация.</a:t>
            </a:r>
          </a:p>
          <a:p>
            <a:pPr eaLnBrk="1" hangingPunct="1">
              <a:buFontTx/>
              <a:buNone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 ППЭ (пункт проведения экзамена) выпускников текущего года сопровождают представители от школы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(классные руководители)</a:t>
            </a:r>
            <a:endParaRPr lang="ru-RU" altLang="ru-RU" sz="2800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aroblnews.ru/files/pages/51267/1442822779general_pages_i51267_v_oblasti_startuet_osennii_etap_ege.jpg">
            <a:extLst>
              <a:ext uri="{FF2B5EF4-FFF2-40B4-BE49-F238E27FC236}">
                <a16:creationId xmlns:a16="http://schemas.microsoft.com/office/drawing/2014/main" xmlns="" id="{B0A89BAF-16B6-E325-8DED-4B0C98186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888"/>
            <a:ext cx="25558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Заголовок 1">
            <a:extLst>
              <a:ext uri="{FF2B5EF4-FFF2-40B4-BE49-F238E27FC236}">
                <a16:creationId xmlns:a16="http://schemas.microsoft.com/office/drawing/2014/main" xmlns="" id="{AEA60D42-9CB8-32AE-F584-C05A5CC2A9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353425" cy="1223962"/>
          </a:xfrm>
        </p:spPr>
        <p:txBody>
          <a:bodyPr/>
          <a:lstStyle/>
          <a:p>
            <a:pPr algn="ctr" eaLnBrk="1" hangingPunct="1"/>
            <a:r>
              <a:rPr lang="ru-RU" altLang="ru-RU" sz="2400">
                <a:solidFill>
                  <a:srgbClr val="240AE4"/>
                </a:solidFill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5844" name="Объект 2">
            <a:extLst>
              <a:ext uri="{FF2B5EF4-FFF2-40B4-BE49-F238E27FC236}">
                <a16:creationId xmlns:a16="http://schemas.microsoft.com/office/drawing/2014/main" xmlns="" id="{3183D474-72E4-CE33-714E-225788674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4313"/>
            <a:ext cx="8964613" cy="5184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 обязан предоставить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С собой иметь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черную гелевую ручку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дополнительные устройства и материалы, используемые по отдельным предметам, в соответствии с перечнем.</a:t>
            </a:r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5C87E2CA-C613-8930-9499-365487D4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113" y="549275"/>
            <a:ext cx="5689600" cy="15113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стационарными и переносными металлоискателями, средствами видеонаблюдения;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Номер слайда 4">
            <a:extLst>
              <a:ext uri="{FF2B5EF4-FFF2-40B4-BE49-F238E27FC236}">
                <a16:creationId xmlns:a16="http://schemas.microsoft.com/office/drawing/2014/main" xmlns="" id="{07FAF203-18F7-0CCD-40AE-D92B0560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D92036-B952-4025-9A1E-767D6F43194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29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Рисунок 6">
            <a:extLst>
              <a:ext uri="{FF2B5EF4-FFF2-40B4-BE49-F238E27FC236}">
                <a16:creationId xmlns:a16="http://schemas.microsoft.com/office/drawing/2014/main" xmlns="" id="{11228197-7103-0C09-9867-2AC7DCAB0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4888"/>
            <a:ext cx="63373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http://www.iprofesional.com/adjuntos/jpg/2011/07/345469.jpg">
            <a:extLst>
              <a:ext uri="{FF2B5EF4-FFF2-40B4-BE49-F238E27FC236}">
                <a16:creationId xmlns:a16="http://schemas.microsoft.com/office/drawing/2014/main" xmlns="" id="{C0F63579-E9E8-E7E0-876C-0434D9B6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0939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93A09D-2923-A038-CBFB-A3D8D80DD7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888" y="3716338"/>
            <a:ext cx="2824162" cy="2533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36871" name="Содержимое 5" descr="79651111.jpg">
            <a:extLst>
              <a:ext uri="{FF2B5EF4-FFF2-40B4-BE49-F238E27FC236}">
                <a16:creationId xmlns:a16="http://schemas.microsoft.com/office/drawing/2014/main" xmlns="" id="{7E1E9E7B-EF90-E82D-D1E1-D8509DE03635}"/>
              </a:ext>
            </a:extLst>
          </p:cNvPr>
          <p:cNvSpPr>
            <a:spLocks noChangeAspect="1"/>
          </p:cNvSpPr>
          <p:nvPr/>
        </p:nvSpPr>
        <p:spPr bwMode="auto">
          <a:xfrm>
            <a:off x="6948488" y="1773238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36872" name="Picture 5" descr="http://www.magobr.ru/Upload/images/%D0%93%D0%98%D0%90%209.jpg">
            <a:hlinkClick r:id="rId6"/>
            <a:extLst>
              <a:ext uri="{FF2B5EF4-FFF2-40B4-BE49-F238E27FC236}">
                <a16:creationId xmlns:a16="http://schemas.microsoft.com/office/drawing/2014/main" xmlns="" id="{9F79A51C-1A60-FCE4-BA38-59A88D93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21375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D43015D7-C189-E414-45BE-8D1F3FDC00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540750" cy="1598612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B02BDFE6-1492-925D-1E10-9EAA123702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7450" y="1412875"/>
            <a:ext cx="7777163" cy="3240088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</a:t>
            </a:r>
            <a:r>
              <a:rPr lang="ru-RU" altLang="ru-RU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 eaLnBrk="1" hangingPunct="1">
              <a:buClr>
                <a:srgbClr val="FF3300"/>
              </a:buClr>
              <a:buSzPct val="120000"/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	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</a:t>
            </a:r>
          </a:p>
        </p:txBody>
      </p:sp>
      <p:sp>
        <p:nvSpPr>
          <p:cNvPr id="6148" name="Номер слайда 2">
            <a:extLst>
              <a:ext uri="{FF2B5EF4-FFF2-40B4-BE49-F238E27FC236}">
                <a16:creationId xmlns:a16="http://schemas.microsoft.com/office/drawing/2014/main" xmlns="" id="{E282FC1E-8216-92C4-C6B1-7E4AB64F6B3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E712F33-A160-42A5-B9B2-5FC15FE25FFD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6" descr="http://mou-udsosh1.narod.ru/EGE/16-17/ogeh.png">
            <a:extLst>
              <a:ext uri="{FF2B5EF4-FFF2-40B4-BE49-F238E27FC236}">
                <a16:creationId xmlns:a16="http://schemas.microsoft.com/office/drawing/2014/main" xmlns="" id="{B859EFFB-53B0-0980-C4E4-B328B2A0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5057775"/>
            <a:ext cx="2857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7CC8479-E59E-2143-C0A9-5E7FC802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4270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ОГЭ</a:t>
            </a:r>
            <a:endParaRPr kumimoji="0" lang="ru-RU" altLang="ru-RU" sz="4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5" descr="38767CAFZBM9ACAS4R67YCAPXEKLXCAAPN3G7CAPH70TVCAJRO4OVCAOZP5LNCA16BZ9TCAQWK55VCAI32HLCCAH0HPTYCAHQSZKJCA88MDIUCAKP44E1CA0QLUX4CA9WJG7SCA8ZQFZYCA5DDSPQCA013MSF.jpg">
            <a:extLst>
              <a:ext uri="{FF2B5EF4-FFF2-40B4-BE49-F238E27FC236}">
                <a16:creationId xmlns:a16="http://schemas.microsoft.com/office/drawing/2014/main" xmlns="" id="{499C787A-52BD-947C-ADAE-36EC28DDF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0038"/>
            <a:ext cx="3813799" cy="288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7">
            <a:extLst>
              <a:ext uri="{FF2B5EF4-FFF2-40B4-BE49-F238E27FC236}">
                <a16:creationId xmlns:a16="http://schemas.microsoft.com/office/drawing/2014/main" xmlns="" id="{43F0D1B9-0636-240C-47E1-15D00C521822}"/>
              </a:ext>
            </a:extLst>
          </p:cNvPr>
          <p:cNvSpPr txBox="1">
            <a:spLocks/>
          </p:cNvSpPr>
          <p:nvPr/>
        </p:nvSpPr>
        <p:spPr bwMode="auto">
          <a:xfrm>
            <a:off x="4572000" y="1557338"/>
            <a:ext cx="4392613" cy="45688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Внимательно прослушать инструктаж, проводимый организаторами в аудитории.</a:t>
            </a:r>
          </a:p>
          <a:p>
            <a:pPr marL="319088" marR="0" lvl="0" indent="-3190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Получить от организаторов  </a:t>
            </a:r>
            <a:r>
              <a:rPr kumimoji="0" lang="ru-RU" altLang="ru-R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КИМы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черновики.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235654E-02E7-0B5F-9792-B518656D43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4638"/>
            <a:ext cx="8281987" cy="1143000"/>
          </a:xfrm>
        </p:spPr>
        <p:txBody>
          <a:bodyPr/>
          <a:lstStyle/>
          <a:p>
            <a:pPr algn="ctr"/>
            <a:r>
              <a:rPr lang="ru-RU" altLang="ru-RU" sz="3600">
                <a:latin typeface="Times New Roman" panose="02020603050405020304" pitchFamily="18" charset="0"/>
              </a:rPr>
              <a:t>ВО ВРЕМЯ ОГЭ ЗАПРЕЩАЮТСЯ:</a:t>
            </a:r>
          </a:p>
        </p:txBody>
      </p:sp>
      <p:sp>
        <p:nvSpPr>
          <p:cNvPr id="37891" name="Содержимое 3">
            <a:extLst>
              <a:ext uri="{FF2B5EF4-FFF2-40B4-BE49-F238E27FC236}">
                <a16:creationId xmlns:a16="http://schemas.microsoft.com/office/drawing/2014/main" xmlns="" id="{D30A7420-9A87-FC8C-9643-8B45CD5CFED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211638" y="1417638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altLang="ru-RU" sz="2000"/>
              <a:t>Разговоры.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Вставания с мест.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Пересаживания.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Обмен любыми материалами и предметами.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Пользование мобильными телефонами и иными средствами связи, любыми электронно-вычислительными устройствами.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Пользование справочными материалами кроме тех, которые указаны  Рособрнадзором.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Хождение по ППЭ во время экзамена без сопровождения.</a:t>
            </a:r>
          </a:p>
        </p:txBody>
      </p:sp>
      <p:pic>
        <p:nvPicPr>
          <p:cNvPr id="37892" name="Содержимое 8" descr="8V4CFCAL26TQQCA0VO8RWCA51OJTICA1IAFX6CAQKJGVUCA4MW958CAEBGV3LCABZ1GI7CA1117Q7CAAFCEHGCAW51B4ECA2BO4BRCA6P8EZNCACYZVIUCAK3PGK0CA9ZF5DBCAA8LNEKCAKL7022CA8D5CPD.jpg">
            <a:extLst>
              <a:ext uri="{FF2B5EF4-FFF2-40B4-BE49-F238E27FC236}">
                <a16:creationId xmlns:a16="http://schemas.microsoft.com/office/drawing/2014/main" xmlns="" id="{A5B6C498-D5CE-E768-6F5F-17984B893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Содержимое 4" descr="V3COCCADLIWERCA1FR5Z3CA9II0L3CACMRIDPCAYVS3NCCAOTAAUJCAY9DKBVCAWGS72TCA29F06JCA0CJ5ZOCA3V474FCAZNJF0ACA2JRE5QCAI8PQVACAG3EAKYCA11RV4MCA7NBZOVCANUZTHMCA3FU4L3.jpg">
            <a:extLst>
              <a:ext uri="{FF2B5EF4-FFF2-40B4-BE49-F238E27FC236}">
                <a16:creationId xmlns:a16="http://schemas.microsoft.com/office/drawing/2014/main" xmlns="" id="{6E8BC755-2D0C-85E3-F923-FE2B56CAE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73FCE0A9-9DDE-AB79-CE4A-88B6266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5" name="Номер слайда 2">
            <a:extLst>
              <a:ext uri="{FF2B5EF4-FFF2-40B4-BE49-F238E27FC236}">
                <a16:creationId xmlns:a16="http://schemas.microsoft.com/office/drawing/2014/main" xmlns="" id="{7BC715DF-053C-3109-8649-4B1F4969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91665B-2403-4DFE-9EA7-DC4E6847E14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Picture 2" descr="http://shkola8kalin.ucoz.ru/gia.jpg">
            <a:extLst>
              <a:ext uri="{FF2B5EF4-FFF2-40B4-BE49-F238E27FC236}">
                <a16:creationId xmlns:a16="http://schemas.microsoft.com/office/drawing/2014/main" xmlns="" id="{FD3A250C-7727-E136-97B4-E02AF30A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0F09C8A2-22C1-9385-C53F-4F35C9B20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</a:rPr>
              <a:t>УДАЛЕНИЕ С ОГЭ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41BB403A-6154-2D9F-B84A-0D2C1B2CD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rgbClr val="663300"/>
                </a:solidFill>
                <a:latin typeface="Times New Roman" panose="02020603050405020304" pitchFamily="18" charset="0"/>
              </a:rPr>
              <a:t>При нарушении правил и отказе в их соблюдении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  </a:t>
            </a:r>
            <a:r>
              <a:rPr lang="ru-RU" altLang="ru-RU" b="1">
                <a:solidFill>
                  <a:srgbClr val="663300"/>
                </a:solidFill>
                <a:latin typeface="Times New Roman" panose="02020603050405020304" pitchFamily="18" charset="0"/>
              </a:rPr>
              <a:t>организаторы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 совместно с уполномоченным представителем ГЭК </a:t>
            </a:r>
            <a:r>
              <a:rPr lang="ru-RU" altLang="ru-RU" b="1">
                <a:solidFill>
                  <a:srgbClr val="663300"/>
                </a:solidFill>
                <a:latin typeface="Times New Roman" panose="02020603050405020304" pitchFamily="18" charset="0"/>
              </a:rPr>
              <a:t>вправе удалить участника ОГЭ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alt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0A83992F-2428-3236-739C-0FBE080448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213" y="188913"/>
            <a:ext cx="8713787" cy="10795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C00000"/>
                </a:solidFill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E9614EA8-02D3-02CB-05E3-A856868D052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0113" y="1196975"/>
            <a:ext cx="8243887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участников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осуществляться экспертами предметных комиссий  централизованно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xmlns="" id="{EEE617A3-EB96-D1AE-643F-7FB8D1118B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07413" cy="1417638"/>
          </a:xfrm>
        </p:spPr>
        <p:txBody>
          <a:bodyPr/>
          <a:lstStyle/>
          <a:p>
            <a:pPr algn="ctr" eaLnBrk="1" hangingPunct="1"/>
            <a:r>
              <a:rPr lang="ru-RU" altLang="ru-RU" sz="2400">
                <a:solidFill>
                  <a:srgbClr val="C00000"/>
                </a:solidFill>
                <a:cs typeface="Times New Roman" panose="02020603050405020304" pitchFamily="18" charset="0"/>
              </a:rPr>
              <a:t>Утверждение, изменение и (или) аннулирование результатов государственной итоговой аттестации</a:t>
            </a:r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xmlns="" id="{C7CF4E18-279D-61FF-393F-A5FDC11B90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2988" y="1125538"/>
            <a:ext cx="8101012" cy="5732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/>
              <a:t>   	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государственной итоговой аттестации признаются </a:t>
            </a:r>
            <a:r>
              <a:rPr lang="ru-RU" altLang="ru-RU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удовлетворительными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случае, если обучающийся по обязательным учебным предметам набрал количество баллов </a:t>
            </a:r>
            <a:r>
              <a:rPr lang="ru-RU" altLang="ru-RU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минимального.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687CBA-3904-B6D5-AD52-AD10C5A0CE5D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xmlns="" id="{2319422B-0740-C7FE-ACE1-3A959562F7F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96431C4-0B2F-439C-8A1F-7DF0D4344992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35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7" descr="http://86ds7-nyagan.edusite.ru/images/ausrufezeichen2.gif">
            <a:extLst>
              <a:ext uri="{FF2B5EF4-FFF2-40B4-BE49-F238E27FC236}">
                <a16:creationId xmlns:a16="http://schemas.microsoft.com/office/drawing/2014/main" xmlns="" id="{4465AA6B-53EB-9597-1DFA-3DD25F2E1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Заголовок 1">
            <a:extLst>
              <a:ext uri="{FF2B5EF4-FFF2-40B4-BE49-F238E27FC236}">
                <a16:creationId xmlns:a16="http://schemas.microsoft.com/office/drawing/2014/main" xmlns="" id="{B3E0291B-7A43-3AC1-F2AE-BB1A538B590C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44488"/>
            <a:ext cx="7129462" cy="1001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Содержимое 5">
            <a:extLst>
              <a:ext uri="{FF2B5EF4-FFF2-40B4-BE49-F238E27FC236}">
                <a16:creationId xmlns:a16="http://schemas.microsoft.com/office/drawing/2014/main" xmlns="" id="{A19BBB38-E63C-A330-1D32-0AA97AC65F2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 eaLnBrk="1" hangingPunct="1">
              <a:lnSpc>
                <a:spcPct val="90000"/>
              </a:lnSpc>
              <a:buFont typeface="Wingdings" panose="05000000000000000000" pitchFamily="2" charset="2"/>
              <a:buChar char=""/>
            </a:pPr>
            <a:r>
              <a:rPr lang="ru-RU" altLang="ru-RU" dirty="0"/>
              <a:t>О нарушении установленного порядка проведения ОГЭ – в день экзамена после сдачи бланков ОГЭ до выхода из ППЭ.</a:t>
            </a:r>
          </a:p>
        </p:txBody>
      </p:sp>
      <p:sp>
        <p:nvSpPr>
          <p:cNvPr id="43012" name="Содержимое 3">
            <a:extLst>
              <a:ext uri="{FF2B5EF4-FFF2-40B4-BE49-F238E27FC236}">
                <a16:creationId xmlns:a16="http://schemas.microsoft.com/office/drawing/2014/main" xmlns="" id="{D0F71DC0-9F7B-CF7E-8D3F-A57217781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 eaLnBrk="1" hangingPunct="1">
              <a:lnSpc>
                <a:spcPct val="90000"/>
              </a:lnSpc>
              <a:buFont typeface="Wingdings" panose="05000000000000000000" pitchFamily="2" charset="2"/>
              <a:buChar char=""/>
            </a:pPr>
            <a:r>
              <a:rPr lang="ru-RU" altLang="ru-RU" dirty="0"/>
              <a:t>О несогласии с выставленными баллами по ОГЭ – в течение двух рабочих дней после официального объявления результатов экзамена и ознакомления с ними.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CD55E226-D20D-027A-85A3-8FA0E73AC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i="1"/>
              <a:t>Результаты  рассмотрения апелляции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8F3A5E9F-924C-55AF-1B32-AA1E7B3CC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altLang="ru-RU" sz="2800">
                <a:solidFill>
                  <a:schemeClr val="accent2"/>
                </a:solidFill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/>
              <a:t>Экзаменационная работа </a:t>
            </a:r>
            <a:r>
              <a:rPr lang="ru-RU" altLang="ru-RU" sz="2800">
                <a:solidFill>
                  <a:schemeClr val="accent2"/>
                </a:solidFill>
              </a:rPr>
              <a:t>перепроверяется полностью</a:t>
            </a:r>
            <a:r>
              <a:rPr lang="ru-RU" altLang="ru-RU" sz="2800"/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altLang="ru-RU" sz="2800"/>
          </a:p>
          <a:p>
            <a:pPr>
              <a:lnSpc>
                <a:spcPct val="80000"/>
              </a:lnSpc>
            </a:pPr>
            <a:r>
              <a:rPr lang="ru-RU" altLang="ru-RU" sz="2800"/>
              <a:t>Черновики, использованные на экзамене, в качестве материалов апелляции </a:t>
            </a:r>
            <a:r>
              <a:rPr lang="ru-RU" altLang="ru-RU" sz="2800">
                <a:solidFill>
                  <a:schemeClr val="accent2"/>
                </a:solidFill>
              </a:rPr>
              <a:t>не рассматриваются.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7D21CD69-5946-1214-EBC4-315BEE7E2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sz="4000" i="1"/>
              <a:t/>
            </a:r>
            <a:br>
              <a:rPr lang="ru-RU" altLang="ru-RU" sz="4000" i="1"/>
            </a:br>
            <a:r>
              <a:rPr lang="ru-RU" altLang="ru-RU" sz="4000" i="1"/>
              <a:t>До повторной сдачи ОГЭ в текущем году  не допускаются </a:t>
            </a:r>
            <a:br>
              <a:rPr lang="ru-RU" altLang="ru-RU" sz="4000" i="1"/>
            </a:br>
            <a:endParaRPr lang="ru-RU" altLang="ru-RU" sz="4000" i="1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DDA67FA-00CC-46B7-FE93-94708DFA0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z="2800"/>
          </a:p>
          <a:p>
            <a:pPr>
              <a:buFontTx/>
              <a:buNone/>
            </a:pPr>
            <a:r>
              <a:rPr lang="ru-RU" altLang="ru-RU" sz="2800"/>
              <a:t>   Участники ОГЭ, </a:t>
            </a:r>
            <a:r>
              <a:rPr lang="ru-RU" altLang="ru-RU" sz="2800">
                <a:solidFill>
                  <a:schemeClr val="accent2"/>
                </a:solidFill>
              </a:rPr>
              <a:t>не явившиеся</a:t>
            </a:r>
            <a:r>
              <a:rPr lang="ru-RU" altLang="ru-RU" sz="2800"/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altLang="ru-RU" sz="2800"/>
              <a:t> </a:t>
            </a:r>
          </a:p>
          <a:p>
            <a:pPr>
              <a:buFontTx/>
              <a:buNone/>
            </a:pPr>
            <a:r>
              <a:rPr lang="ru-RU" altLang="ru-RU" sz="2800"/>
              <a:t>   Участники ОГЭ, результаты которых были отменены ГЭК, в связи с выявлением фактов </a:t>
            </a:r>
            <a:r>
              <a:rPr lang="ru-RU" altLang="ru-RU" sz="2800">
                <a:solidFill>
                  <a:schemeClr val="accent2"/>
                </a:solidFill>
              </a:rPr>
              <a:t>нарушения участником</a:t>
            </a:r>
            <a:r>
              <a:rPr lang="ru-RU" altLang="ru-RU" sz="2800"/>
              <a:t> ОГЭ установленного порядка проведения ОГЭ.</a:t>
            </a:r>
          </a:p>
          <a:p>
            <a:pPr>
              <a:buFontTx/>
              <a:buNone/>
            </a:pPr>
            <a:r>
              <a:rPr lang="ru-RU" altLang="ru-RU" sz="280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3DCC1563-7635-E0C5-5CDD-8FE802B3D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ОГЭ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1827B5C4-787F-76AD-8704-F978F6437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875" y="1643063"/>
            <a:ext cx="7858125" cy="4525962"/>
          </a:xfrm>
        </p:spPr>
        <p:txBody>
          <a:bodyPr/>
          <a:lstStyle/>
          <a:p>
            <a:r>
              <a:rPr lang="ru-RU" altLang="ru-RU" dirty="0"/>
              <a:t>в аудитории не более 15 участников ОГЭ;</a:t>
            </a:r>
          </a:p>
          <a:p>
            <a:endParaRPr lang="ru-RU" altLang="ru-RU" dirty="0"/>
          </a:p>
          <a:p>
            <a:r>
              <a:rPr lang="ru-RU" altLang="ru-RU" dirty="0"/>
              <a:t>на 15 участников ОГЭ в аудитории 2 организатора;</a:t>
            </a:r>
          </a:p>
          <a:p>
            <a:pPr>
              <a:buNone/>
            </a:pPr>
            <a:endParaRPr lang="ru-RU" altLang="ru-RU" dirty="0"/>
          </a:p>
          <a:p>
            <a:r>
              <a:rPr lang="ru-RU" altLang="ru-RU" dirty="0"/>
              <a:t>на 15 участников ОГЭ не более 1 общественного наблюдателя;</a:t>
            </a:r>
          </a:p>
          <a:p>
            <a:pPr>
              <a:buFontTx/>
              <a:buNone/>
            </a:pPr>
            <a:endParaRPr lang="ru-RU" altLang="ru-RU" dirty="0"/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xmlns="" id="{A5871645-A1A7-207E-B75F-5AF80BB33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latin typeface="Arial" panose="020B0604020202020204" pitchFamily="34" charset="0"/>
              </a:rPr>
              <a:t>ГИА – 9 в 2026 году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10BD932A-388E-A28B-B49F-865E495C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В 2026 году количество сдаваемых экзаменов четыре:</a:t>
            </a:r>
          </a:p>
          <a:p>
            <a:pPr algn="just" eaLnBrk="1" hangingPunct="1">
              <a:spcBef>
                <a:spcPct val="20000"/>
              </a:spcBef>
            </a:pPr>
            <a:endParaRPr lang="ru-RU" altLang="ru-RU" sz="16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ru-RU" sz="2800" dirty="0">
                <a:latin typeface="+mj-lt"/>
              </a:rPr>
              <a:t>• </a:t>
            </a:r>
            <a:r>
              <a:rPr lang="ru-RU" sz="2800" b="1" dirty="0">
                <a:latin typeface="+mj-lt"/>
              </a:rPr>
              <a:t>2 обязательных (русский язык, математика);</a:t>
            </a:r>
          </a:p>
          <a:p>
            <a:endParaRPr lang="ru-RU" sz="2800" b="1" dirty="0">
              <a:latin typeface="+mj-lt"/>
            </a:endParaRPr>
          </a:p>
          <a:p>
            <a:r>
              <a:rPr lang="ru-RU" sz="2800" dirty="0">
                <a:latin typeface="+mj-lt"/>
              </a:rPr>
              <a:t>• </a:t>
            </a:r>
            <a:r>
              <a:rPr lang="ru-RU" sz="2800" b="1" dirty="0">
                <a:latin typeface="+mj-lt"/>
              </a:rPr>
              <a:t>2 по выбору учащегося (физика, химия, биология, история, география, информатика, иностранные языки, обществознание, литература)</a:t>
            </a:r>
            <a:endParaRPr lang="ru-RU" altLang="ru-RU" sz="2800" dirty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ru-RU" alt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9C97DEDB-8166-EC68-78D4-A2DE0A993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45A7E153-E6AE-A091-3644-D80FDA4B2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Залогом успешной сдачи экзамена является качественное освоение школьной программы, повторение и систематизация изученных тем по предметам, развитие различных умений (читать и анализировать содержание текста, решать задачи и т.п.).</a:t>
            </a:r>
          </a:p>
          <a:p>
            <a:pPr eaLnBrk="1" hangingPunct="1"/>
            <a:endParaRPr lang="ru-RU" altLang="ru-RU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2B3BD458-635E-7BFE-0E57-3FF7F27B7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166C4BEE-091B-B875-5DB5-1128F0728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Перед экзаменом необходимо ознакомиться с 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демонстрационными вариантами КИМ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, изучить все содержащиеся в них инструкции, чтобы хорошо понимать, сколько времени отведено на работу, в каком порядке выполнять задания, как записывать ответы.</a:t>
            </a:r>
          </a:p>
          <a:p>
            <a:pPr eaLnBrk="1" hangingPunct="1"/>
            <a:endParaRPr lang="ru-RU" altLang="ru-RU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83E1F956-3532-9E25-18A6-0B4A67065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662D6CE5-8CD3-AF6F-AF13-0045BCCD1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Одной из основ подготовки к ОГЭ может стать 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кодификатор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 проверяемых элементов содержания: он содержит перечень тем, по которым могут быть сформулированы задания.</a:t>
            </a:r>
          </a:p>
          <a:p>
            <a:pPr eaLnBrk="1" hangingPunct="1"/>
            <a:endParaRPr lang="ru-RU" altLang="ru-RU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обучающихся</a:t>
            </a:r>
            <a:br>
              <a:rPr lang="ru-RU" dirty="0"/>
            </a:br>
            <a:r>
              <a:rPr lang="ru-RU" dirty="0"/>
              <a:t>к итоговой аттестации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/>
              <a:t>•  Проведение бесед, классных часов,</a:t>
            </a:r>
          </a:p>
          <a:p>
            <a:pPr>
              <a:buNone/>
            </a:pPr>
            <a:r>
              <a:rPr lang="ru-RU" sz="2800" dirty="0"/>
              <a:t>    родительских собраний, мини-педсоветов по вопросам готовности к ГИА в 2025-2026 учебном году.</a:t>
            </a:r>
          </a:p>
          <a:p>
            <a:pPr>
              <a:buNone/>
            </a:pPr>
            <a:r>
              <a:rPr lang="ru-RU" sz="2800" dirty="0"/>
              <a:t>•  Создание и обеспечение доступа к справочным, информационным и </a:t>
            </a:r>
            <a:r>
              <a:rPr lang="ru-RU" sz="2800" dirty="0" err="1"/>
              <a:t>учебно</a:t>
            </a:r>
            <a:r>
              <a:rPr lang="ru-RU" sz="2800" dirty="0"/>
              <a:t>-</a:t>
            </a:r>
          </a:p>
          <a:p>
            <a:pPr>
              <a:buNone/>
            </a:pPr>
            <a:r>
              <a:rPr lang="ru-RU" sz="2800" dirty="0"/>
              <a:t>     тренировочным материалам.</a:t>
            </a:r>
          </a:p>
          <a:p>
            <a:pPr>
              <a:buNone/>
            </a:pPr>
            <a:r>
              <a:rPr lang="ru-RU" sz="2800" dirty="0"/>
              <a:t>•   Консультации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71C95468-AF2B-604F-5C27-02452C109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8ED0846F-7D56-FEEA-CB56-DC1BD0F78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Любые сборники тренировочных заданий или вариантов могут играть в подготовке только вспомогательную роль.</a:t>
            </a:r>
          </a:p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Успешной сдаче ОГЭ помогает и правильный 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психологический настрой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, уверенность в своих силах.</a:t>
            </a:r>
          </a:p>
          <a:p>
            <a:pPr eaLnBrk="1" hangingPunct="1"/>
            <a:endParaRPr lang="ru-RU" altLang="ru-RU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8819C644-ED14-D7C4-9FAC-F5C499397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6605DA55-A70C-4A30-5607-74580E2D5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   Всем учащимся, выпускникам 2026 года, доступны экзаменационные задания по ОГЭ для скачивания или для работы </a:t>
            </a:r>
            <a:r>
              <a:rPr lang="ru-RU" altLang="ru-RU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онлайн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   Публикация открытого банка заданий ОГЭ  на сайте Федерального института педагогических измерений </a:t>
            </a:r>
            <a:r>
              <a:rPr lang="ru-RU" altLang="ru-RU" sz="2800" dirty="0" err="1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www.fipi.ru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   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Текст 2">
            <a:extLst>
              <a:ext uri="{FF2B5EF4-FFF2-40B4-BE49-F238E27FC236}">
                <a16:creationId xmlns:a16="http://schemas.microsoft.com/office/drawing/2014/main" xmlns="" id="{B996889F-14DA-2ABA-417C-B86ED09C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8175" y="981075"/>
            <a:ext cx="6586538" cy="5256213"/>
          </a:xfrm>
        </p:spPr>
        <p:txBody>
          <a:bodyPr/>
          <a:lstStyle/>
          <a:p>
            <a:pPr fontAlgn="t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Сайты:</a:t>
            </a:r>
          </a:p>
          <a:p>
            <a:pPr fontAlgn="t">
              <a:buFontTx/>
              <a:buChar char="•"/>
            </a:pP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фипи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открытый банк заданий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решу ОГЭ</a:t>
            </a:r>
          </a:p>
          <a:p>
            <a:pPr fontAlgn="t">
              <a:buFontTx/>
              <a:buChar char="•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незнайка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сдам 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гиа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подготовка к 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огэ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xmlns="" id="{63A63897-AD3C-B434-BE26-6B93F0BBD7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713788" cy="1485900"/>
          </a:xfrm>
        </p:spPr>
        <p:txBody>
          <a:bodyPr/>
          <a:lstStyle/>
          <a:p>
            <a:pPr algn="ctr" eaLnBrk="1" hangingPunct="1"/>
            <a:r>
              <a:rPr lang="ru-RU" altLang="ru-RU" sz="1600" dirty="0">
                <a:solidFill>
                  <a:srgbClr val="240AE4"/>
                </a:solidFill>
                <a:cs typeface="Times New Roman" panose="02020603050405020304" pitchFamily="18" charset="0"/>
              </a:rPr>
              <a:t>Приказ Министерства просвещения Российской Федерации от 05.10.2020 года №546 «Об утверждении порядка заполнения, учёта и выдачи аттестатов об основном и среднем общем образовании </a:t>
            </a:r>
            <a:r>
              <a:rPr lang="ru-RU" altLang="ru-RU" sz="1600" dirty="0">
                <a:solidFill>
                  <a:srgbClr val="0070C0"/>
                </a:solidFill>
              </a:rPr>
              <a:t>и их дубликатов»</a:t>
            </a:r>
            <a:br>
              <a:rPr lang="ru-RU" altLang="ru-RU" sz="1600" dirty="0">
                <a:solidFill>
                  <a:srgbClr val="0070C0"/>
                </a:solidFill>
              </a:rPr>
            </a:br>
            <a:endParaRPr lang="ru-RU" altLang="ru-RU" sz="16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878C3BBF-808D-F32E-A775-FCFA43CF81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6013" y="1700213"/>
            <a:ext cx="8027987" cy="5157787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</a:t>
            </a:r>
            <a:r>
              <a:rPr lang="ru-RU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и математике и двум учебным предметам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сдаваемым по выбору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обучающегося, определяются как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и экзаменационной отметок выпускника и выставляются в аттестат целыми числами в соответствии 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округления.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учебным предметам выставляются на основе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отметки выпускника за 9 класс.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Номер слайда 4">
            <a:extLst>
              <a:ext uri="{FF2B5EF4-FFF2-40B4-BE49-F238E27FC236}">
                <a16:creationId xmlns:a16="http://schemas.microsoft.com/office/drawing/2014/main" xmlns="" id="{C0C8EB2A-31CE-9349-D970-AA6A089F8D4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015D29A-07DB-4315-9733-D7418E77B3E4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47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3253" name="Picture 5" descr="http://www.magobr.ru/Upload/images/%D0%93%D0%98%D0%90%209.jpg">
            <a:hlinkClick r:id="rId3"/>
            <a:extLst>
              <a:ext uri="{FF2B5EF4-FFF2-40B4-BE49-F238E27FC236}">
                <a16:creationId xmlns:a16="http://schemas.microsoft.com/office/drawing/2014/main" xmlns="" id="{01BED736-8283-11BD-9430-4F46F906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-114300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>
            <a:extLst>
              <a:ext uri="{FF2B5EF4-FFF2-40B4-BE49-F238E27FC236}">
                <a16:creationId xmlns:a16="http://schemas.microsoft.com/office/drawing/2014/main" xmlns="" id="{B4257B82-D52C-2585-8BFC-6F0052A134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550" y="1773238"/>
            <a:ext cx="8172450" cy="5084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об основном общем образовании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приложение к нему выдаются выпускникам 9 класса, завершившим обучение по образовательным программам основного общего образования, успешно прошедшим государственную итоговую аттестацию и имеющим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"отлично" по всем учебным предметам учебного плана, изучавшимся на уровне основного общего образования.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Номер слайда 4">
            <a:extLst>
              <a:ext uri="{FF2B5EF4-FFF2-40B4-BE49-F238E27FC236}">
                <a16:creationId xmlns:a16="http://schemas.microsoft.com/office/drawing/2014/main" xmlns="" id="{EE187CE8-1D32-FAFB-FF8C-FCE2D8E6250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4EB5B43-0A3A-4AF0-B195-42A0AA182A3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48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276" name="Picture 5" descr="http://www.magobr.ru/Upload/images/%D0%93%D0%98%D0%90%209.jpg">
            <a:hlinkClick r:id="rId3"/>
            <a:extLst>
              <a:ext uri="{FF2B5EF4-FFF2-40B4-BE49-F238E27FC236}">
                <a16:creationId xmlns:a16="http://schemas.microsoft.com/office/drawing/2014/main" xmlns="" id="{55039226-55DB-4356-8D24-115D52BB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>
            <a:extLst>
              <a:ext uri="{FF2B5EF4-FFF2-40B4-BE49-F238E27FC236}">
                <a16:creationId xmlns:a16="http://schemas.microsoft.com/office/drawing/2014/main" xmlns="" id="{3E8E3FA2-6110-3CC3-5CA3-F42FF118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652963"/>
            <a:ext cx="264636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1">
            <a:extLst>
              <a:ext uri="{FF2B5EF4-FFF2-40B4-BE49-F238E27FC236}">
                <a16:creationId xmlns:a16="http://schemas.microsoft.com/office/drawing/2014/main" xmlns="" id="{16C42964-844B-9D13-1961-3C697516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родителям выпускников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5077B7-0CD5-619B-95CF-66EF2F81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rgbClr val="00B050"/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Аттестат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=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успешные результаты ГИА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по четырем учебным предметам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xmlns="" id="{7520E3CA-14C3-E54C-8468-D86DB609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родителям выпускников</a:t>
            </a:r>
            <a:endParaRPr lang="ru-RU" altLang="ru-RU" sz="3200">
              <a:solidFill>
                <a:srgbClr val="240AE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028C82-4831-0A18-0409-34FF257E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773238"/>
            <a:ext cx="6624637" cy="426878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питание ребёнка. Такие продукты, как рыба, творог, орехи, курага и т.д. стимулируют работу головного мозга.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2F2E5CA9-D5D7-8908-7689-0D19F1BE93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solidFill>
                  <a:srgbClr val="240AE4"/>
                </a:solidFill>
              </a:rPr>
              <a:t>Г И А в  2026 году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2B9E2FF1-FF74-296A-FFAA-A909D29822F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8101012" cy="4929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определяет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 eaLnBrk="1" hangingPunct="1">
              <a:buFontTx/>
              <a:buNone/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экзаменов и их количестве,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родителями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подаёт  выпускник самостоятельно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2026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413A1E27-A967-A6D4-5E6B-12B837854A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Участники государственной итоговой аттестации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xmlns="" id="{EEB1F8AE-E800-D91A-DDB2-2DD6AB1F41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3350" y="1700213"/>
            <a:ext cx="7740650" cy="4425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Aharoni" panose="02010803020104030203" pitchFamily="2" charset="-79"/>
              </a:rPr>
              <a:t>	К ГИА допускаются обучающиеся, имеющие годовые отметки </a:t>
            </a:r>
            <a:r>
              <a:rPr lang="ru-RU" altLang="ru-RU" b="1" u="sng">
                <a:latin typeface="Times New Roman" panose="02020603050405020304" pitchFamily="18" charset="0"/>
                <a:cs typeface="Aharoni" panose="02010803020104030203" pitchFamily="2" charset="-79"/>
              </a:rPr>
              <a:t>по всем </a:t>
            </a:r>
            <a:r>
              <a:rPr lang="ru-RU" altLang="ru-RU" b="1">
                <a:latin typeface="Times New Roman" panose="02020603050405020304" pitchFamily="18" charset="0"/>
                <a:cs typeface="Aharoni" panose="02010803020104030203" pitchFamily="2" charset="-79"/>
              </a:rPr>
              <a:t>учебным предметам учебного плана за </a:t>
            </a:r>
          </a:p>
          <a:p>
            <a:pPr marL="0" indent="0" eaLnBrk="1" hangingPunct="1">
              <a:buFontTx/>
              <a:buNone/>
            </a:pP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b="1">
                <a:latin typeface="Times New Roman" panose="02020603050405020304" pitchFamily="18" charset="0"/>
                <a:cs typeface="Aharoni" panose="02010803020104030203" pitchFamily="2" charset="-79"/>
              </a:rPr>
              <a:t> класс </a:t>
            </a:r>
            <a:r>
              <a:rPr lang="ru-RU" altLang="ru-RU" b="1" u="sng">
                <a:latin typeface="Times New Roman" panose="02020603050405020304" pitchFamily="18" charset="0"/>
                <a:cs typeface="Aharoni" panose="02010803020104030203" pitchFamily="2" charset="-79"/>
              </a:rPr>
              <a:t>не ниже 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удовлетворительных.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xmlns="" id="{D32B633D-EC3D-8EFF-9F55-111734BB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082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04AF12-CB52-837C-9252-EF1958B86EA3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http://idist.ru/Documets/Uchotdel/9_klass.jpg">
            <a:extLst>
              <a:ext uri="{FF2B5EF4-FFF2-40B4-BE49-F238E27FC236}">
                <a16:creationId xmlns:a16="http://schemas.microsoft.com/office/drawing/2014/main" xmlns="" id="{5807B7C0-888C-2B9C-B6B6-5A5E0671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2051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xmlns="" id="{E9A899C3-CD76-1559-64BE-631946583A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Участники государственной итоговой аттестации</a:t>
            </a:r>
          </a:p>
        </p:txBody>
      </p:sp>
      <p:sp>
        <p:nvSpPr>
          <p:cNvPr id="12292" name="Объект 2">
            <a:extLst>
              <a:ext uri="{FF2B5EF4-FFF2-40B4-BE49-F238E27FC236}">
                <a16:creationId xmlns:a16="http://schemas.microsoft.com/office/drawing/2014/main" xmlns="" id="{B795A096-5953-C274-FE6E-AD14EA3C53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7450" y="1557338"/>
            <a:ext cx="7499350" cy="4425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7A0390-3434-5BCA-CF3F-F4B0F3347F6E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4" name="Номер слайда 4">
            <a:extLst>
              <a:ext uri="{FF2B5EF4-FFF2-40B4-BE49-F238E27FC236}">
                <a16:creationId xmlns:a16="http://schemas.microsoft.com/office/drawing/2014/main" xmlns="" id="{A279CA98-3871-6322-9408-575D2395A0A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FCE513-1BEA-40C2-99C8-53A148EFACFA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56D064B7-E1B8-3592-70DC-0ED7084A6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8137525" cy="1143000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ОСОБЕННОСТИ ОГЭ-2026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F2542204-6EDA-10B4-81EA-36C13E8BC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Единое для всех 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расписание ОГЭ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и продолжительность экзаменов по предмету в 2026  году устанавливает соответствующий 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hlinkClick r:id="rId3"/>
              </a:rPr>
              <a:t>приказ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Министерства просвещения Российской Федерации, Федеральной службы о надзору в сфере образования и науки.</a:t>
            </a:r>
          </a:p>
          <a:p>
            <a:pPr eaLnBrk="1" hangingPunct="1"/>
            <a:endParaRPr lang="ru-RU" altLang="ru-RU" b="1" dirty="0">
              <a:solidFill>
                <a:srgbClr val="663300"/>
              </a:solidFill>
            </a:endParaRPr>
          </a:p>
          <a:p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1541</Words>
  <Application>Microsoft Office PowerPoint</Application>
  <PresentationFormat>Экран (4:3)</PresentationFormat>
  <Paragraphs>288</Paragraphs>
  <Slides>50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54_Edubooks</vt:lpstr>
      <vt:lpstr>Готовимся вместе к ГИА</vt:lpstr>
      <vt:lpstr>Презентация PowerPoint</vt:lpstr>
      <vt:lpstr>Формы проведения государственной итоговой аттестации</vt:lpstr>
      <vt:lpstr>ГИА – 9 в 2026 году</vt:lpstr>
      <vt:lpstr>Презентация PowerPoint</vt:lpstr>
      <vt:lpstr>Г И А в  2026 году</vt:lpstr>
      <vt:lpstr>Участники государственной итоговой аттестации</vt:lpstr>
      <vt:lpstr>Участники государственной итоговой аттестации</vt:lpstr>
      <vt:lpstr>ОСОБЕННОСТИ ОГЭ-2026</vt:lpstr>
      <vt:lpstr>ОСОБЕННОСТИ ГИА-2026</vt:lpstr>
      <vt:lpstr>ОСОБЕННОСТИ ГИА-2026</vt:lpstr>
      <vt:lpstr>Итоговое собеседование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НЕУДОВЛЕТВОРИТЕЛЬНЫЙ РЕЗУЛЬТАТ</vt:lpstr>
      <vt:lpstr>НЕУДОВЛЕТВОРИТЕЛЬНЫЙ РЕЗУЛЬТАТ</vt:lpstr>
      <vt:lpstr> Особенности проведения экзаменов ГИА-9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Порядок проведения государственной итоговой аттестации по образовательным программам основного общего образования</vt:lpstr>
      <vt:lpstr>Порядок проведения государственной итоговой аттестации по образовательным программам основного общего образования</vt:lpstr>
      <vt:lpstr>Презентация PowerPoint</vt:lpstr>
      <vt:lpstr>Презентация PowerPoint</vt:lpstr>
      <vt:lpstr>ВО ВРЕМЯ ОГЭ ЗАПРЕЩАЮТСЯ:</vt:lpstr>
      <vt:lpstr>Презентация PowerPoint</vt:lpstr>
      <vt:lpstr>УДАЛЕНИЕ С ОГЭ</vt:lpstr>
      <vt:lpstr>Проверка экзаменационных работ участников государственной итоговой аттестации и их оценивание</vt:lpstr>
      <vt:lpstr>Утверждение, изменение и (или) аннулирование результатов государственной итоговой аттестации</vt:lpstr>
      <vt:lpstr>Презентация PowerPoint</vt:lpstr>
      <vt:lpstr>Результаты  рассмотрения апелляции</vt:lpstr>
      <vt:lpstr> До повторной сдачи ОГЭ в текущем году  не допускаются  </vt:lpstr>
      <vt:lpstr>ОГЭ</vt:lpstr>
      <vt:lpstr>ПОДГОТОВКА К ОГЭ</vt:lpstr>
      <vt:lpstr>ПОДГОТОВКА К ОГЭ</vt:lpstr>
      <vt:lpstr>ПОДГОТОВКА К ОГЭ</vt:lpstr>
      <vt:lpstr>Подготовка обучающихся к итоговой аттестации</vt:lpstr>
      <vt:lpstr>ПОДГОТОВКА К ОГЭ</vt:lpstr>
      <vt:lpstr>ПОДГОТОВКА К ОГЭ</vt:lpstr>
      <vt:lpstr>Презентация PowerPoint</vt:lpstr>
      <vt:lpstr>Приказ Министерства просвещения Российской Федерации от 05.10.2020 года №546 «Об утверждении порядка заполнения, учёта и выдачи аттестатов об основном и среднем общем образовании и их дубликатов» </vt:lpstr>
      <vt:lpstr>Презентация PowerPoint</vt:lpstr>
      <vt:lpstr>Психологические рекомендации  родителям выпускников</vt:lpstr>
      <vt:lpstr>Психологические рекомендации  родителям выпускников</vt:lpstr>
    </vt:vector>
  </TitlesOfParts>
  <Company>school 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Админ</cp:lastModifiedBy>
  <cp:revision>127</cp:revision>
  <dcterms:created xsi:type="dcterms:W3CDTF">2012-03-31T11:57:29Z</dcterms:created>
  <dcterms:modified xsi:type="dcterms:W3CDTF">2026-05-18T12:23:59Z</dcterms:modified>
</cp:coreProperties>
</file>