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41" r:id="rId3"/>
    <p:sldId id="502" r:id="rId4"/>
    <p:sldId id="503" r:id="rId5"/>
    <p:sldId id="418" r:id="rId6"/>
    <p:sldId id="481" r:id="rId7"/>
    <p:sldId id="504" r:id="rId8"/>
    <p:sldId id="506" r:id="rId9"/>
    <p:sldId id="507" r:id="rId10"/>
    <p:sldId id="511" r:id="rId11"/>
    <p:sldId id="494" r:id="rId12"/>
    <p:sldId id="509" r:id="rId13"/>
    <p:sldId id="500" r:id="rId14"/>
    <p:sldId id="513" r:id="rId15"/>
    <p:sldId id="477" r:id="rId16"/>
  </p:sldIdLst>
  <p:sldSz cx="9144000" cy="6858000" type="screen4x3"/>
  <p:notesSz cx="6858000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CCFF"/>
    <a:srgbClr val="FF99FF"/>
    <a:srgbClr val="FFFF66"/>
    <a:srgbClr val="CCECFF"/>
    <a:srgbClr val="FFCCFF"/>
    <a:srgbClr val="FFFF99"/>
    <a:srgbClr val="66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84" autoAdjust="0"/>
    <p:restoredTop sz="94660"/>
  </p:normalViewPr>
  <p:slideViewPr>
    <p:cSldViewPr snapToObjects="1">
      <p:cViewPr varScale="1">
        <p:scale>
          <a:sx n="110" d="100"/>
          <a:sy n="110" d="100"/>
        </p:scale>
        <p:origin x="-164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800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F022C1B-ED7B-49A9-9FEB-D937717F1FF9}" type="datetimeFigureOut">
              <a:rPr lang="ru-RU"/>
              <a:pPr>
                <a:defRPr/>
              </a:pPr>
              <a:t>13.11.2025</a:t>
            </a:fld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7713"/>
            <a:ext cx="4991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40038"/>
            <a:ext cx="5486400" cy="449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78342"/>
            <a:ext cx="2971800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78342"/>
            <a:ext cx="2971800" cy="49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9" tIns="46365" rIns="92729" bIns="4636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8D61D6D-0743-4FA2-A774-161962DB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92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81FD-AEB4-4594-BBBE-6198F3353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CE11-31DE-4B11-A5DB-A6F45DFB0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31913" y="1600200"/>
            <a:ext cx="76327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40782-F034-46E0-8641-519421ECF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2DDC-7ECA-4362-9D13-4D2C297AA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71A11-B3BF-4C94-811A-F584174D4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AA2AF-5280-4A68-AFD4-452D40286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7373-CB39-4B4A-B76F-7938E2D87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2727-9B52-4EC0-8104-2B7490C33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24503-5873-45F9-B045-3857D9A59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1901A-6B0B-452E-819A-A1ABFE253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A3656-48B3-4D1F-A3EE-1B578977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0BDF913-2167-41B1-9500-B165E3B00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2147483647 w 635"/>
              <a:gd name="T1" fmla="*/ 2147483647 h 4672"/>
              <a:gd name="T2" fmla="*/ 0 w 635"/>
              <a:gd name="T3" fmla="*/ 2147483647 h 4672"/>
              <a:gd name="T4" fmla="*/ 2147483647 w 635"/>
              <a:gd name="T5" fmla="*/ 2147483647 h 4672"/>
              <a:gd name="T6" fmla="*/ 2147483647 w 635"/>
              <a:gd name="T7" fmla="*/ 2147483647 h 4672"/>
              <a:gd name="T8" fmla="*/ 2147483647 w 635"/>
              <a:gd name="T9" fmla="*/ 2147483647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</p:spPr>
        <p:txBody>
          <a:bodyPr/>
          <a:lstStyle/>
          <a:p>
            <a:pPr algn="ctr" eaLnBrk="1" hangingPunct="1"/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РОДИТЕЛЬСКОЕ СОБРАНИЕ </a:t>
            </a: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</a:rPr>
              <a:t/>
            </a:r>
            <a:br>
              <a:rPr lang="ru-RU" sz="3600" i="1" dirty="0" smtClean="0">
                <a:latin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Проведение ГИА-9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в 2026 году» </a:t>
            </a:r>
            <a: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3600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      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                                         </a:t>
            </a:r>
            <a:br>
              <a:rPr lang="ru-RU" sz="2000" i="1" dirty="0" smtClean="0">
                <a:latin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</a:rPr>
              <a:t/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</a:t>
            </a:r>
            <a:br>
              <a:rPr lang="ru-RU" sz="32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</a:rPr>
              <a:t>                              </a:t>
            </a:r>
            <a:r>
              <a:rPr lang="ru-RU" sz="2000" i="1" dirty="0" smtClean="0">
                <a:latin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</a:rPr>
            </a:br>
            <a:endParaRPr lang="ru-RU" sz="2000" i="1" dirty="0" smtClean="0">
              <a:latin typeface="Times New Roman" pitchFamily="18" charset="0"/>
            </a:endParaRPr>
          </a:p>
        </p:txBody>
      </p:sp>
      <p:pic>
        <p:nvPicPr>
          <p:cNvPr id="33794" name="Picture 2" descr="http://departugansk.ru/storage/app/media/files/GIA%20-%202020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625704"/>
            <a:ext cx="5980642" cy="253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Расписание ОГЭ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128" y="1196752"/>
            <a:ext cx="78488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400" b="1" i="1" dirty="0"/>
              <a:t>Резервные дни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29</a:t>
            </a:r>
            <a:r>
              <a:rPr lang="ru-RU" sz="2000" dirty="0"/>
              <a:t> июня </a:t>
            </a:r>
            <a:r>
              <a:rPr lang="ru-RU" sz="2000" dirty="0" smtClean="0"/>
              <a:t>(понедельник)</a:t>
            </a:r>
            <a:r>
              <a:rPr lang="ru-RU" sz="2000" dirty="0"/>
              <a:t> — </a:t>
            </a:r>
            <a:r>
              <a:rPr lang="ru-RU" sz="2000" dirty="0" smtClean="0"/>
              <a:t>математика;</a:t>
            </a:r>
          </a:p>
          <a:p>
            <a:r>
              <a:rPr lang="ru-RU" sz="2000" dirty="0" smtClean="0"/>
              <a:t>2 июля ( четверг)- русский язык;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3 июля </a:t>
            </a:r>
            <a:r>
              <a:rPr lang="ru-RU" sz="2000" dirty="0"/>
              <a:t>(пятница) — по всем учебным предметам (кроме русского языка и математики);</a:t>
            </a:r>
            <a:br>
              <a:rPr lang="ru-RU" sz="2000" dirty="0"/>
            </a:br>
            <a:r>
              <a:rPr lang="ru-RU" sz="2000" dirty="0" smtClean="0"/>
              <a:t>6 июля (понедельник)</a:t>
            </a:r>
            <a:r>
              <a:rPr lang="ru-RU" sz="2000" dirty="0"/>
              <a:t> — по всем учебным предметам (кроме русского языка и математики);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62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 l="15115" t="22266" r="29722" b="21625"/>
          <a:stretch>
            <a:fillRect/>
          </a:stretch>
        </p:blipFill>
        <p:spPr bwMode="auto">
          <a:xfrm>
            <a:off x="0" y="908900"/>
            <a:ext cx="9144001" cy="522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91073" y="0"/>
            <a:ext cx="8352927" cy="8367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Таблица перевода баллов ОГЭ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56517"/>
              </p:ext>
            </p:extLst>
          </p:nvPr>
        </p:nvGraphicFramePr>
        <p:xfrm>
          <a:off x="1524001" y="902217"/>
          <a:ext cx="7440485" cy="5635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5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963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предмет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«2»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«3»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«4»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«5»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63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Русский язык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0 - 14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 – 22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 – 28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29</a:t>
                      </a:r>
                      <a:r>
                        <a:rPr lang="ru-RU" sz="2000" baseline="0" dirty="0" smtClean="0"/>
                        <a:t> – 37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63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Математика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 – 7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 – 14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15 – 21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22 – 31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63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Физика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 – 10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 11 – 22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 – 34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35 – 39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63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Химия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r>
                        <a:rPr lang="ru-RU" sz="2000" baseline="0" dirty="0" smtClean="0"/>
                        <a:t> – 9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 – 20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21 – 30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31 – 38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63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Биология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 – 12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13 – 25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26 – 37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38 – 47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963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География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 – 11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 – 18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 – 25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26 – 31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963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Обществознание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 – 13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14 – 23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24 – 31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32 – 37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963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История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 – 10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 – 20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21 – 29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30 – 37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963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Литература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 – 15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 – 25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26 – 34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35</a:t>
                      </a:r>
                      <a:r>
                        <a:rPr lang="ru-RU" sz="2000" baseline="0" dirty="0" smtClean="0"/>
                        <a:t> – 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963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Информатика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 – 4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 – 10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</a:t>
                      </a:r>
                      <a:r>
                        <a:rPr lang="ru-RU" sz="2000" baseline="0" dirty="0" smtClean="0"/>
                        <a:t> – 15 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/>
                        <a:t>16 – 21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9630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Иностранные языки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 – 28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29 – 45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46 – 57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smtClean="0"/>
                        <a:t>58 – 68 </a:t>
                      </a:r>
                      <a:endParaRPr lang="ru-RU" sz="20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71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Правила выставления оценок в аттестат за 9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14" y="86764"/>
            <a:ext cx="9040086" cy="677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773" y="1"/>
            <a:ext cx="6447501" cy="620688"/>
          </a:xfrm>
        </p:spPr>
        <p:txBody>
          <a:bodyPr/>
          <a:lstStyle/>
          <a:p>
            <a:r>
              <a:rPr lang="ru-RU" dirty="0" smtClean="0"/>
              <a:t>10 класс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620689"/>
            <a:ext cx="9144001" cy="6173219"/>
          </a:xfrm>
        </p:spPr>
        <p:txBody>
          <a:bodyPr>
            <a:normAutofit/>
          </a:bodyPr>
          <a:lstStyle/>
          <a:p>
            <a:pPr marL="0" indent="538163">
              <a:buNone/>
            </a:pPr>
            <a:r>
              <a:rPr lang="ru-RU" sz="2800" dirty="0"/>
              <a:t>В профильные 10 классы школы принимаются учащиеся, успешно сдавшие ОГЭ, в переводе на 5-бальную систему, на 4 </a:t>
            </a:r>
            <a:r>
              <a:rPr lang="ru-RU" sz="2800" dirty="0" smtClean="0"/>
              <a:t>балла.</a:t>
            </a:r>
          </a:p>
          <a:p>
            <a:pPr marL="0" indent="538163">
              <a:buNone/>
            </a:pP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1725"/>
              </p:ext>
            </p:extLst>
          </p:nvPr>
        </p:nvGraphicFramePr>
        <p:xfrm>
          <a:off x="611560" y="2564904"/>
          <a:ext cx="8403576" cy="327124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00876">
                  <a:extLst>
                    <a:ext uri="{9D8B030D-6E8A-4147-A177-3AD203B41FA5}">
                      <a16:colId xmlns:a16="http://schemas.microsoft.com/office/drawing/2014/main" xmlns="" val="3735421552"/>
                    </a:ext>
                  </a:extLst>
                </a:gridCol>
                <a:gridCol w="2800876">
                  <a:extLst>
                    <a:ext uri="{9D8B030D-6E8A-4147-A177-3AD203B41FA5}">
                      <a16:colId xmlns:a16="http://schemas.microsoft.com/office/drawing/2014/main" xmlns="" val="3533054233"/>
                    </a:ext>
                  </a:extLst>
                </a:gridCol>
                <a:gridCol w="2801824">
                  <a:extLst>
                    <a:ext uri="{9D8B030D-6E8A-4147-A177-3AD203B41FA5}">
                      <a16:colId xmlns:a16="http://schemas.microsoft.com/office/drawing/2014/main" xmlns="" val="3962670378"/>
                    </a:ext>
                  </a:extLst>
                </a:gridCol>
              </a:tblGrid>
              <a:tr h="296474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Информационно- технологическое направление (математика, информатика)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0445444"/>
                  </a:ext>
                </a:extLst>
              </a:tr>
              <a:tr h="2492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Физика, ИКТ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extLst>
                  <a:ext uri="{0D108BD9-81ED-4DB2-BD59-A6C34878D82A}">
                    <a16:rowId xmlns:a16="http://schemas.microsoft.com/office/drawing/2014/main" xmlns="" val="1012510435"/>
                  </a:ext>
                </a:extLst>
              </a:tr>
              <a:tr h="4944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менее 19 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23 баллов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Оценка 4, 5 в аттестате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extLst>
                  <a:ext uri="{0D108BD9-81ED-4DB2-BD59-A6C34878D82A}">
                    <a16:rowId xmlns:a16="http://schemas.microsoft.com/office/drawing/2014/main" xmlns="" val="949627687"/>
                  </a:ext>
                </a:extLst>
              </a:tr>
              <a:tr h="249286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Естественно- научное направление </a:t>
                      </a:r>
                      <a:r>
                        <a:rPr lang="ru-RU" sz="1200" dirty="0" smtClean="0">
                          <a:effectLst/>
                        </a:rPr>
                        <a:t> ( математика, биология, химия)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5183028"/>
                  </a:ext>
                </a:extLst>
              </a:tr>
              <a:tr h="2492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Биология, химия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extLst>
                  <a:ext uri="{0D108BD9-81ED-4DB2-BD59-A6C34878D82A}">
                    <a16:rowId xmlns:a16="http://schemas.microsoft.com/office/drawing/2014/main" xmlns="" val="2889959517"/>
                  </a:ext>
                </a:extLst>
              </a:tr>
              <a:tr h="4944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менее 14 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менее 23 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Оценка 4, 5 в аттестате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extLst>
                  <a:ext uri="{0D108BD9-81ED-4DB2-BD59-A6C34878D82A}">
                    <a16:rowId xmlns:a16="http://schemas.microsoft.com/office/drawing/2014/main" xmlns="" val="982687700"/>
                  </a:ext>
                </a:extLst>
              </a:tr>
              <a:tr h="494407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Социально- экономическое направление ( математика,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обществознание)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0941697"/>
                  </a:ext>
                </a:extLst>
              </a:tr>
              <a:tr h="24928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extLst>
                  <a:ext uri="{0D108BD9-81ED-4DB2-BD59-A6C34878D82A}">
                    <a16:rowId xmlns:a16="http://schemas.microsoft.com/office/drawing/2014/main" xmlns="" val="2397810099"/>
                  </a:ext>
                </a:extLst>
              </a:tr>
              <a:tr h="49440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менее 14 баллов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менее 23 баллов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Оценка 4, 5 в аттестате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5" marR="51005" marT="0" marB="0"/>
                </a:tc>
                <a:extLst>
                  <a:ext uri="{0D108BD9-81ED-4DB2-BD59-A6C34878D82A}">
                    <a16:rowId xmlns:a16="http://schemas.microsoft.com/office/drawing/2014/main" xmlns="" val="2524898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61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s://ds04.infourok.ru/uploads/ex/0d97/0001e256-67d78d8a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grad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7800"/>
            <a:ext cx="152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20825" indent="-623888" algn="ctr"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Допуск к ГИА-9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1719" y="1417638"/>
            <a:ext cx="7089173" cy="41148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имеющие академической задолженности                </a:t>
            </a:r>
          </a:p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Имеющие ПОЛОЖИТЕЛЬНЫЕ годовые отметки по всем учебным предметам за 9 класс</a:t>
            </a:r>
          </a:p>
          <a:p>
            <a:pPr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Имеющие результат «ЗАЧЕТ» за ИТОГОВОЕ СОБЕСЕДОВАНИЕ по русскому языку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Итоговое собеседование (ИС)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5616" y="1268760"/>
            <a:ext cx="8028384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Основная дата проведения ИС </a:t>
            </a:r>
            <a:r>
              <a:rPr lang="ru-RU" dirty="0"/>
              <a:t>— </a:t>
            </a:r>
            <a:r>
              <a:rPr lang="ru-RU" dirty="0" smtClean="0"/>
              <a:t>11 </a:t>
            </a:r>
            <a:r>
              <a:rPr lang="ru-RU" dirty="0"/>
              <a:t>февраля </a:t>
            </a:r>
            <a:r>
              <a:rPr lang="ru-RU" dirty="0" smtClean="0"/>
              <a:t>2026 </a:t>
            </a:r>
            <a:r>
              <a:rPr lang="ru-RU" dirty="0"/>
              <a:t>года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Резервные даты</a:t>
            </a:r>
            <a:r>
              <a:rPr lang="ru-RU" dirty="0"/>
              <a:t> — </a:t>
            </a:r>
            <a:r>
              <a:rPr lang="ru-RU" dirty="0" smtClean="0"/>
              <a:t>11 </a:t>
            </a:r>
            <a:r>
              <a:rPr lang="ru-RU" dirty="0"/>
              <a:t>марта и </a:t>
            </a:r>
            <a:r>
              <a:rPr lang="ru-RU" dirty="0" smtClean="0"/>
              <a:t>20 </a:t>
            </a:r>
            <a:r>
              <a:rPr lang="ru-RU" dirty="0"/>
              <a:t>апреля </a:t>
            </a:r>
            <a:r>
              <a:rPr lang="ru-RU" dirty="0" smtClean="0"/>
              <a:t>2026 </a:t>
            </a:r>
            <a:r>
              <a:rPr lang="ru-RU" dirty="0"/>
              <a:t>года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200" dirty="0" smtClean="0"/>
              <a:t>В </a:t>
            </a:r>
            <a:r>
              <a:rPr lang="ru-RU" sz="2200" b="1" dirty="0"/>
              <a:t>дополнительные сроки </a:t>
            </a:r>
            <a:r>
              <a:rPr lang="ru-RU" sz="2200" dirty="0"/>
              <a:t>к участию в </a:t>
            </a:r>
            <a:r>
              <a:rPr lang="ru-RU" sz="2200" dirty="0" smtClean="0"/>
              <a:t>ИС допускаются обучающиеся: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/>
              <a:t>получившие </a:t>
            </a:r>
            <a:r>
              <a:rPr lang="ru-RU" sz="2200" dirty="0"/>
              <a:t>по </a:t>
            </a:r>
            <a:r>
              <a:rPr lang="ru-RU" sz="2200" dirty="0" smtClean="0"/>
              <a:t>ИС неудовлетворительный </a:t>
            </a:r>
            <a:r>
              <a:rPr lang="ru-RU" sz="2200" dirty="0"/>
              <a:t>результат («незачёт</a:t>
            </a:r>
            <a:r>
              <a:rPr lang="ru-RU" sz="2200" dirty="0" smtClean="0"/>
              <a:t>»);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/>
              <a:t>не </a:t>
            </a:r>
            <a:r>
              <a:rPr lang="ru-RU" sz="2200" dirty="0"/>
              <a:t>явившиеся на </a:t>
            </a:r>
            <a:r>
              <a:rPr lang="ru-RU" sz="2200" dirty="0" smtClean="0"/>
              <a:t>ИС по </a:t>
            </a:r>
            <a:r>
              <a:rPr lang="ru-RU" sz="2200" dirty="0"/>
              <a:t>уважительным причинам (болезнь или иные обстоятельства), подтвержденным документально (по решению педагогического совета школы</a:t>
            </a:r>
            <a:r>
              <a:rPr lang="ru-RU" sz="2200" dirty="0" smtClean="0"/>
              <a:t>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/>
              <a:t>не </a:t>
            </a:r>
            <a:r>
              <a:rPr lang="ru-RU" sz="2200" dirty="0"/>
              <a:t>завершившие выполнение </a:t>
            </a:r>
            <a:r>
              <a:rPr lang="ru-RU" sz="2200" dirty="0" smtClean="0"/>
              <a:t>ИС </a:t>
            </a:r>
            <a:r>
              <a:rPr lang="ru-RU" sz="2200" dirty="0"/>
              <a:t>по уважительным </a:t>
            </a:r>
            <a:r>
              <a:rPr lang="ru-RU" sz="2200" dirty="0" smtClean="0"/>
              <a:t>причинам;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200" dirty="0" smtClean="0"/>
              <a:t>удалённые </a:t>
            </a:r>
            <a:r>
              <a:rPr lang="ru-RU" sz="2200" dirty="0"/>
              <a:t>с </a:t>
            </a:r>
            <a:r>
              <a:rPr lang="ru-RU" sz="2200" dirty="0" smtClean="0"/>
              <a:t>ИС </a:t>
            </a:r>
            <a:r>
              <a:rPr lang="ru-RU" sz="2200" dirty="0"/>
              <a:t>за нарушение Порядка проведения (по решению педагогического совета школы).</a:t>
            </a:r>
          </a:p>
        </p:txBody>
      </p:sp>
    </p:spTree>
    <p:extLst>
      <p:ext uri="{BB962C8B-B14F-4D97-AF65-F5344CB8AC3E}">
        <p14:creationId xmlns:p14="http://schemas.microsoft.com/office/powerpoint/2010/main" val="39055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проведения ГИА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s://cf.ppt-online.org/files1/slide/7/74sPzNm6KeqgWSY0IVObQoy9uiwxvHDafhdTc1t8CU/slide-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t="24730" r="3538" b="7558"/>
          <a:stretch/>
        </p:blipFill>
        <p:spPr bwMode="auto">
          <a:xfrm>
            <a:off x="1190266" y="1556792"/>
            <a:ext cx="7943354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6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ГИА – 9 в 2026 году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31913" y="1484784"/>
            <a:ext cx="7632700" cy="46413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(11 февраля 2025)</a:t>
            </a:r>
            <a:r>
              <a:rPr lang="ru-RU" alt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обязательных экзамена (русский язык и математика)</a:t>
            </a:r>
          </a:p>
          <a:p>
            <a:pPr marL="457200" indent="-4572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экзамена по выбору</a:t>
            </a:r>
          </a:p>
          <a:p>
            <a:pPr marL="342900" indent="-342900" algn="just">
              <a:spcBef>
                <a:spcPct val="20000"/>
              </a:spcBef>
            </a:pPr>
            <a:endParaRPr lang="ru-RU" alt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ЭКЗАМЕНЫ ВЛИЯЮТ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ПОЛУЧЕНИЕ АТТЕСТАТА И ОТМЕТКИ В АТТЕСТАТЕ!</a:t>
            </a:r>
            <a:endParaRPr lang="ru-RU" alt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Предметы ОГЭ по выбору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5163" y="914400"/>
            <a:ext cx="5688012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 язык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25955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ОГЭ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1525588"/>
            <a:ext cx="7725127" cy="463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7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Расписание ОГЭ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128" y="1196752"/>
            <a:ext cx="78488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Досрочный период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 smtClean="0"/>
              <a:t>21</a:t>
            </a:r>
            <a:r>
              <a:rPr lang="ru-RU" sz="2000" dirty="0"/>
              <a:t> апреля (вторник) — математика;</a:t>
            </a:r>
            <a:br>
              <a:rPr lang="ru-RU" sz="2000" dirty="0"/>
            </a:br>
            <a:r>
              <a:rPr lang="ru-RU" sz="2000" dirty="0" smtClean="0"/>
              <a:t>24</a:t>
            </a:r>
            <a:r>
              <a:rPr lang="ru-RU" sz="2000" dirty="0"/>
              <a:t> апреля (пятница) — русский язык;</a:t>
            </a:r>
            <a:br>
              <a:rPr lang="ru-RU" sz="2000" dirty="0"/>
            </a:br>
            <a:r>
              <a:rPr lang="ru-RU" sz="2000" dirty="0" smtClean="0"/>
              <a:t>28</a:t>
            </a:r>
            <a:r>
              <a:rPr lang="ru-RU" sz="2000" dirty="0"/>
              <a:t> апреля (вторник) — информатика, литература, обществознание, </a:t>
            </a:r>
            <a:r>
              <a:rPr lang="ru-RU" sz="2000" dirty="0" smtClean="0"/>
              <a:t>химия</a:t>
            </a:r>
            <a:r>
              <a:rPr lang="ru-RU" sz="2000" dirty="0"/>
              <a:t>;</a:t>
            </a:r>
            <a:br>
              <a:rPr lang="ru-RU" sz="2000" dirty="0"/>
            </a:br>
            <a:r>
              <a:rPr lang="ru-RU" sz="2000" dirty="0"/>
              <a:t>6 мая </a:t>
            </a:r>
            <a:r>
              <a:rPr lang="ru-RU" sz="2000" dirty="0" smtClean="0"/>
              <a:t>(среда)</a:t>
            </a:r>
            <a:r>
              <a:rPr lang="ru-RU" sz="2000" dirty="0"/>
              <a:t> — биология, география, иностранные языки (английский, испанский, немецкий, французский), история, физика.</a:t>
            </a:r>
            <a:br>
              <a:rPr lang="ru-RU" sz="2000" dirty="0"/>
            </a:br>
            <a:endParaRPr lang="ru-RU" sz="1400" dirty="0" smtClean="0"/>
          </a:p>
          <a:p>
            <a:r>
              <a:rPr lang="ru-RU" sz="2400" b="1" i="1" dirty="0" smtClean="0"/>
              <a:t>Резервные </a:t>
            </a:r>
            <a:r>
              <a:rPr lang="ru-RU" sz="2400" b="1" i="1" dirty="0"/>
              <a:t>дни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000" dirty="0" smtClean="0"/>
              <a:t>12</a:t>
            </a:r>
            <a:r>
              <a:rPr lang="ru-RU" sz="2000" dirty="0"/>
              <a:t> мая </a:t>
            </a:r>
            <a:r>
              <a:rPr lang="ru-RU" sz="2000" dirty="0" smtClean="0"/>
              <a:t>(вторник)</a:t>
            </a:r>
            <a:r>
              <a:rPr lang="ru-RU" sz="2000" dirty="0"/>
              <a:t> — математика;</a:t>
            </a:r>
            <a:br>
              <a:rPr lang="ru-RU" sz="2000" dirty="0"/>
            </a:br>
            <a:r>
              <a:rPr lang="ru-RU" sz="2000" dirty="0"/>
              <a:t>13 мая </a:t>
            </a:r>
            <a:r>
              <a:rPr lang="ru-RU" sz="2000" dirty="0" smtClean="0"/>
              <a:t>(среда)</a:t>
            </a:r>
            <a:r>
              <a:rPr lang="ru-RU" sz="2000" dirty="0"/>
              <a:t> — информатика, литература, обществознание, химия;</a:t>
            </a:r>
            <a:br>
              <a:rPr lang="ru-RU" sz="2000" dirty="0"/>
            </a:br>
            <a:r>
              <a:rPr lang="ru-RU" sz="2000" dirty="0"/>
              <a:t>14 мая </a:t>
            </a:r>
            <a:r>
              <a:rPr lang="ru-RU" sz="2000" dirty="0" smtClean="0"/>
              <a:t>(четверг)</a:t>
            </a:r>
            <a:r>
              <a:rPr lang="ru-RU" sz="2000" dirty="0"/>
              <a:t> — биология, география, иностранные языки (английский, испанский, немецкий, французский), история, физика;</a:t>
            </a:r>
            <a:br>
              <a:rPr lang="ru-RU" sz="2000" dirty="0"/>
            </a:br>
            <a:r>
              <a:rPr lang="ru-RU" sz="2000" dirty="0"/>
              <a:t>15 мая </a:t>
            </a:r>
            <a:r>
              <a:rPr lang="ru-RU" sz="2000" dirty="0" smtClean="0"/>
              <a:t>(пятница)</a:t>
            </a:r>
            <a:r>
              <a:rPr lang="ru-RU" sz="2000" dirty="0"/>
              <a:t> — русский язык;</a:t>
            </a:r>
            <a:br>
              <a:rPr lang="ru-RU" sz="2000" dirty="0"/>
            </a:br>
            <a:r>
              <a:rPr lang="ru-RU" sz="2000" dirty="0" smtClean="0"/>
              <a:t>18</a:t>
            </a:r>
            <a:r>
              <a:rPr lang="ru-RU" sz="2000" dirty="0"/>
              <a:t> мая </a:t>
            </a:r>
            <a:r>
              <a:rPr lang="ru-RU" sz="2000" dirty="0" smtClean="0"/>
              <a:t>(понедельник)</a:t>
            </a:r>
            <a:r>
              <a:rPr lang="ru-RU" sz="2000" dirty="0"/>
              <a:t> — по всем учебным предметам;</a:t>
            </a:r>
          </a:p>
        </p:txBody>
      </p:sp>
    </p:spTree>
    <p:extLst>
      <p:ext uri="{BB962C8B-B14F-4D97-AF65-F5344CB8AC3E}">
        <p14:creationId xmlns:p14="http://schemas.microsoft.com/office/powerpoint/2010/main" val="37331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Расписание ОГЭ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128" y="1196752"/>
            <a:ext cx="78488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Основной период</a:t>
            </a:r>
            <a:r>
              <a:rPr lang="ru-RU" sz="2400" dirty="0"/>
              <a:t/>
            </a:r>
            <a:br>
              <a:rPr lang="ru-RU" sz="2400" dirty="0"/>
            </a:br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2 июня (вторник) — математика;</a:t>
            </a:r>
            <a:br>
              <a:rPr lang="ru-RU" sz="2000" dirty="0"/>
            </a:br>
            <a:r>
              <a:rPr lang="ru-RU" sz="2000" dirty="0" smtClean="0"/>
              <a:t>5</a:t>
            </a:r>
            <a:r>
              <a:rPr lang="ru-RU" sz="2000" dirty="0"/>
              <a:t> июня (пятница) </a:t>
            </a:r>
            <a:r>
              <a:rPr lang="ru-RU" sz="2000" dirty="0" smtClean="0"/>
              <a:t>— по всем учебным предметам ( кроме русского языка и математики);</a:t>
            </a:r>
          </a:p>
          <a:p>
            <a:r>
              <a:rPr lang="ru-RU" sz="2000" dirty="0" smtClean="0"/>
              <a:t>6 июня ( суббота) – иностранные языки ( английский, испанский, немецкий, французский ), информатика;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9 июня </a:t>
            </a:r>
            <a:r>
              <a:rPr lang="ru-RU" sz="2000" dirty="0" smtClean="0"/>
              <a:t>(вторник)</a:t>
            </a:r>
            <a:r>
              <a:rPr lang="ru-RU" sz="2000" dirty="0"/>
              <a:t> — русский язык;</a:t>
            </a:r>
            <a:br>
              <a:rPr lang="ru-RU" sz="2000" dirty="0"/>
            </a:br>
            <a:r>
              <a:rPr lang="ru-RU" sz="2000" dirty="0"/>
              <a:t>16 июня </a:t>
            </a:r>
            <a:r>
              <a:rPr lang="ru-RU" sz="2000" dirty="0" smtClean="0"/>
              <a:t>(вторник)</a:t>
            </a:r>
            <a:r>
              <a:rPr lang="ru-RU" sz="2000" dirty="0"/>
              <a:t> — по всем учебным предметам ( кроме русского языка и математики</a:t>
            </a:r>
            <a:r>
              <a:rPr lang="ru-RU" sz="2000" dirty="0" smtClean="0"/>
              <a:t>);</a:t>
            </a:r>
          </a:p>
          <a:p>
            <a:r>
              <a:rPr lang="ru-RU" sz="2000" dirty="0" smtClean="0"/>
              <a:t>19 июня ( пятница</a:t>
            </a:r>
            <a:r>
              <a:rPr lang="ru-RU" sz="2000" dirty="0"/>
              <a:t>) - по всем учебным предметам ( кроме русского языка и математики</a:t>
            </a:r>
            <a:r>
              <a:rPr lang="ru-RU" sz="2000" dirty="0" smtClean="0"/>
              <a:t>).</a:t>
            </a:r>
            <a:endParaRPr lang="ru-RU" sz="2000" dirty="0"/>
          </a:p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68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4_Edubooks">
  <a:themeElements>
    <a:clrScheme name="54_Edubook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4_Edubook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4_Edubook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4_Edubook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4_Edubook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352</Words>
  <Application>Microsoft Office PowerPoint</Application>
  <PresentationFormat>Экран (4:3)</PresentationFormat>
  <Paragraphs>129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54_Edubooks</vt:lpstr>
      <vt:lpstr>   РОДИТЕЛЬСКОЕ СОБРАНИЕ   «Проведение ГИА-9   в 2026 году»                                                                                                                                                                                                             </vt:lpstr>
      <vt:lpstr>Допуск к ГИА-9 </vt:lpstr>
      <vt:lpstr>Итоговое собеседование (ИС)</vt:lpstr>
      <vt:lpstr>Формы проведения ГИА</vt:lpstr>
      <vt:lpstr>ГИА – 9 в 2026 году</vt:lpstr>
      <vt:lpstr>Предметы ОГЭ по выбору</vt:lpstr>
      <vt:lpstr>Продолжительность ОГЭ</vt:lpstr>
      <vt:lpstr>Расписание ОГЭ</vt:lpstr>
      <vt:lpstr>Расписание ОГЭ</vt:lpstr>
      <vt:lpstr>Расписание ОГЭ</vt:lpstr>
      <vt:lpstr>Презентация PowerPoint</vt:lpstr>
      <vt:lpstr>Таблица перевода баллов ОГЭ </vt:lpstr>
      <vt:lpstr>Презентация PowerPoint</vt:lpstr>
      <vt:lpstr>10 класс</vt:lpstr>
      <vt:lpstr>Презентация PowerPoint</vt:lpstr>
    </vt:vector>
  </TitlesOfParts>
  <Company>school 40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RePack by Diakov</cp:lastModifiedBy>
  <cp:revision>127</cp:revision>
  <cp:lastPrinted>2024-11-21T08:13:34Z</cp:lastPrinted>
  <dcterms:created xsi:type="dcterms:W3CDTF">2012-03-31T11:57:29Z</dcterms:created>
  <dcterms:modified xsi:type="dcterms:W3CDTF">2025-11-13T07:54:51Z</dcterms:modified>
</cp:coreProperties>
</file>